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18" r:id="rId1"/>
  </p:sldMasterIdLst>
  <p:notesMasterIdLst>
    <p:notesMasterId r:id="rId2"/>
  </p:notesMasterIdLst>
  <p:sldIdLst>
    <p:sldId id="256" r:id="rId3"/>
    <p:sldId id="257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8739C0C-AB16-40ED-8C5A-176A687DF9E4}" styleName="Normal Style 1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2FFE23-0BB2-45EB-AA5A-FA1B39E901F1}" styleName="Normal Style 2 - Body/Background 2">
    <a:tblBg>
      <a:effectRef idx="1">
        <a:schemeClr val="dk1"/>
      </a:effectRef>
    </a:tblBg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dk1">
              <a:tint val="10000"/>
              <a:satMod val="53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30000"/>
              <a:satMod val="33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20000"/>
              <a:satMod val="73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>
              <a:alpha val="90000"/>
              <a:satMod val="150000"/>
            </a:schemeClr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>
              <a:alpha val="90000"/>
              <a:satMod val="150000"/>
            </a:schemeClr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>
              <a:alpha val="50000"/>
              <a:satMod val="630000"/>
            </a:schemeClr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>
              <a:shade val="50000"/>
              <a:satMod val="230000"/>
            </a:schemeClr>
          </a:solidFill>
        </a:fill>
      </a:tcStyle>
    </a:firstRow>
  </a:tblStyle>
  <a:tblStyle styleId="{0A19EC50-B813-4FCE-9F78-2F8D5DE6B856}" styleName="Normal Style 2 - Accent 1">
    <a:tblBg>
      <a:effectRef idx="1">
        <a:schemeClr val="dk1"/>
      </a:effectRef>
    </a:tblBg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10000"/>
              <a:satMod val="53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30000"/>
              <a:satMod val="33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20000"/>
              <a:satMod val="73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>
              <a:alpha val="90000"/>
              <a:satMod val="150000"/>
            </a:schemeClr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>
              <a:alpha val="90000"/>
              <a:satMod val="150000"/>
            </a:schemeClr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>
              <a:alpha val="50000"/>
              <a:satMod val="630000"/>
            </a:schemeClr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>
              <a:shade val="50000"/>
              <a:satMod val="230000"/>
            </a:schemeClr>
          </a:solidFill>
        </a:fill>
      </a:tcStyle>
    </a:firstRow>
  </a:tblStyle>
  <a:tblStyle styleId="{32344573-4499-4136-9432-9625E8DE034D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5"/>
      </a:tcTxStyle>
      <a:tcStyle>
        <a:tcBdr>
          <a:top>
            <a:ln w="6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5">
          <a:shade val="40000"/>
        </a:schemeClr>
      </a:tcTxStyle>
      <a:tcStyle>
        <a:tcBdr/>
        <a:fill>
          <a:solidFill>
            <a:schemeClr val="accent5">
              <a:alpha val="40000"/>
            </a:schemeClr>
          </a:solidFill>
        </a:fill>
      </a:tcStyle>
    </a:firstRow>
  </a:tblStyle>
  <a:tblStyle styleId="{31957F85-BEA7-40E2-9F8C-1ACEA2CA17D2}" styleName="Normal Style 3 - Accent 1">
    <a:wholeTbl>
      <a:tcTxStyle>
        <a:fontRef idx="minor">
          <a:scrgbClr r="0" g="0" b="0"/>
        </a:fontRef>
        <a:schemeClr val="accen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>
        <a:fontRef idx="minor">
          <a:scrgbClr r="0" g="0" b="0"/>
        </a:fontRef>
        <a:schemeClr val="dk1"/>
      </a:tcTxStyle>
      <a:tcStyle>
        <a:tcBdr/>
        <a:fill>
          <a:solidFill>
            <a:schemeClr val="dk1">
              <a:lum val="8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5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accent1"/>
      </a:tcTxStyle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accent1"/>
      </a:tcTxStyle>
      <a:tcStyle>
        <a:tcBdr/>
      </a:tcStyle>
    </a:seCell>
    <a:swCell>
      <a:tcTxStyle b="on">
        <a:fontRef idx="minor">
          <a:scrgbClr r="0" g="0" b="0"/>
        </a:fontRef>
        <a:schemeClr val="accent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500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A7026A9-84A0-402A-8550-04DCFC3E3A74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accent5"/>
              </a:solidFill>
              <a:prstDash val="dash"/>
            </a:ln>
          </a:left>
          <a:right>
            <a:ln w="32700" cmpd="sng">
              <a:solidFill>
                <a:schemeClr val="accent5"/>
              </a:solidFill>
              <a:prstDash val="dash"/>
            </a:ln>
          </a:right>
          <a:top>
            <a:ln w="32700" cmpd="sng">
              <a:solidFill>
                <a:schemeClr val="accent5"/>
              </a:solidFill>
              <a:prstDash val="dash"/>
            </a:ln>
          </a:top>
          <a:bottom>
            <a:ln w="32700" cmpd="sng">
              <a:solidFill>
                <a:schemeClr val="accent5"/>
              </a:solidFill>
              <a:prstDash val="dash"/>
            </a:ln>
          </a:bottom>
          <a:insideH>
            <a:ln w="22700" cmpd="sng">
              <a:solidFill>
                <a:schemeClr val="accent5"/>
              </a:solidFill>
              <a:prstDash val="sysDot"/>
            </a:ln>
          </a:insideH>
          <a:insideV>
            <a:ln w="22700" cmpd="sng">
              <a:solidFill>
                <a:schemeClr val="accent5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ED4B4AC-2101-42C7-AA1C-D91BBAF4E7D8}" styleName="Normal Style 2 - Accent 5">
    <a:tblBg>
      <a:effectRef idx="1">
        <a:schemeClr val="dk1"/>
      </a:effectRef>
    </a:tblBg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10000"/>
              <a:satMod val="53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30000"/>
              <a:satMod val="33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20000"/>
              <a:satMod val="73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>
              <a:alpha val="90000"/>
              <a:satMod val="150000"/>
            </a:schemeClr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>
              <a:alpha val="90000"/>
              <a:satMod val="150000"/>
            </a:schemeClr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>
              <a:alpha val="50000"/>
              <a:satMod val="630000"/>
            </a:schemeClr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>
              <a:shade val="50000"/>
              <a:satMod val="230000"/>
            </a:schemeClr>
          </a:solidFill>
        </a:fill>
      </a:tcStyle>
    </a:firstRow>
  </a:tblStyle>
  <a:tblStyle styleId="{5BBCF0C9-1C79-4413-BDAC-4FF0CCA5B560}" styleName="Normal Style 1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03D64DA-AF10-459A-8A74-E98BE4F6B58D}" styleName="Generic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7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5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5">
                  <a:shade val="61000"/>
                  <a:satMod val="130000"/>
                </a:schemeClr>
              </a:gs>
              <a:gs pos="5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205"/>
    <p:restoredTop sz="99357"/>
  </p:normalViewPr>
  <p:slideViewPr>
    <p:cSldViewPr snapToGrid="0" snapToObjects="1">
      <p:cViewPr varScale="1">
        <p:scale>
          <a:sx n="100" d="100"/>
          <a:sy n="100" d="100"/>
        </p:scale>
        <p:origin x="90" y="78"/>
      </p:cViewPr>
      <p:guideLst>
        <p:guide orient="horz" pos="2155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/>
            </a:pPr>
            <a:fld id="{E2B2BC9D-A816-4D0A-858B-1D023B3A8ACA}" type="datetime1">
              <a:rPr lang="ko-KR" altLang="en-US"/>
              <a:pPr lvl="0">
                <a:defRPr lang="ko-KR"/>
              </a:pPr>
              <a:t>2021-06-05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/>
            </a:pPr>
            <a:fld id="{09F4262C-968C-4EE9-8164-CE16364706B3}" type="slidenum">
              <a:rPr lang="ko-KR" altLang="en-US"/>
              <a:pPr lvl="0">
                <a:defRPr lang="ko-KR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09F4262C-968C-4EE9-8164-CE16364706B3}" type="slidenum">
              <a:rPr lang="en-US" altLang="en-US"/>
              <a:pPr lvl="0">
                <a:defRPr lang="ko-KR"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09F4262C-968C-4EE9-8164-CE16364706B3}" type="slidenum">
              <a:rPr lang="en-US" altLang="en-US"/>
              <a:pPr lvl="0">
                <a:defRPr lang="ko-KR"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09F4262C-968C-4EE9-8164-CE16364706B3}" type="slidenum">
              <a:rPr lang="en-US" altLang="en-US"/>
              <a:pPr lvl="0">
                <a:defRPr lang="ko-KR"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09F4262C-968C-4EE9-8164-CE16364706B3}" type="slidenum">
              <a:rPr lang="en-US" altLang="en-US"/>
              <a:pPr lvl="0">
                <a:defRPr lang="ko-KR"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09F4262C-968C-4EE9-8164-CE16364706B3}" type="slidenum">
              <a:rPr lang="en-US" altLang="en-US"/>
              <a:pPr lvl="0">
                <a:defRPr lang="ko-KR"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09F4262C-968C-4EE9-8164-CE16364706B3}" type="slidenum">
              <a:rPr lang="en-US" altLang="en-US"/>
              <a:pPr lvl="0">
                <a:defRPr lang="ko-KR"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09F4262C-968C-4EE9-8164-CE16364706B3}" type="slidenum">
              <a:rPr lang="en-US" altLang="en-US"/>
              <a:pPr lvl="0">
                <a:defRPr lang="ko-KR"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09F4262C-968C-4EE9-8164-CE16364706B3}" type="slidenum">
              <a:rPr lang="en-US" altLang="en-US"/>
              <a:pPr lvl="0">
                <a:defRPr lang="ko-KR"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09F4262C-968C-4EE9-8164-CE16364706B3}" type="slidenum">
              <a:rPr lang="en-US" altLang="en-US"/>
              <a:pPr lvl="0">
                <a:defRPr lang="ko-KR"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09F4262C-968C-4EE9-8164-CE16364706B3}" type="slidenum">
              <a:rPr lang="en-US" altLang="en-US"/>
              <a:pPr lvl="0">
                <a:defRPr lang="ko-KR"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2021-05-14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2021-05-14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2021-05-14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2021-05-14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2021-05-14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2021-05-14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2021-05-14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2021-05-14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2021-05-14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2021-05-14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2021-05-14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2021-05-14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2021-05-14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.png"  /><Relationship Id="rId11" Type="http://schemas.openxmlformats.org/officeDocument/2006/relationships/image" Target="../media/image9.png"  /><Relationship Id="rId12" Type="http://schemas.openxmlformats.org/officeDocument/2006/relationships/image" Target="../media/image10.png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6.png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26.png"  /><Relationship Id="rId4" Type="http://schemas.openxmlformats.org/officeDocument/2006/relationships/image" Target="../media/image18.png"  /><Relationship Id="rId5" Type="http://schemas.openxmlformats.org/officeDocument/2006/relationships/image" Target="../media/image27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3.png"  /><Relationship Id="rId9" Type="http://schemas.openxmlformats.org/officeDocument/2006/relationships/image" Target="../media/image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8.png"  /><Relationship Id="rId4" Type="http://schemas.openxmlformats.org/officeDocument/2006/relationships/image" Target="../media/image2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8.png"  /><Relationship Id="rId4" Type="http://schemas.openxmlformats.org/officeDocument/2006/relationships/image" Target="../media/image2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8.png"  /><Relationship Id="rId4" Type="http://schemas.openxmlformats.org/officeDocument/2006/relationships/image" Target="../media/image2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8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rcRect l="52470"/>
          <a:stretch>
            <a:fillRect/>
          </a:stretch>
        </p:blipFill>
        <p:spPr>
          <a:xfrm>
            <a:off x="8012947" y="0"/>
            <a:ext cx="4179052" cy="6858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131877" y="3733668"/>
            <a:ext cx="3579513" cy="31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solidFill>
                  <a:srgbClr val="595959"/>
                </a:solidFill>
                <a:latin typeface="KoPubWorld돋움체 Light"/>
                <a:ea typeface="KoPubWorld돋움체 Light"/>
              </a:rPr>
              <a:t>(</a:t>
            </a:r>
            <a:r>
              <a:rPr lang="ko-KR" altLang="en-US" sz="1500">
                <a:solidFill>
                  <a:srgbClr val="595959"/>
                </a:solidFill>
                <a:latin typeface="KoPubWorld돋움체 Light"/>
                <a:ea typeface="KoPubWorld돋움체 Light"/>
              </a:rPr>
              <a:t>전주시 엄복동</a:t>
            </a:r>
            <a:r>
              <a:rPr lang="en-US" altLang="ko-KR" sz="1500">
                <a:solidFill>
                  <a:srgbClr val="595959"/>
                </a:solidFill>
                <a:latin typeface="KoPubWorld돋움체 Light"/>
                <a:ea typeface="KoPubWorld돋움체 Light"/>
              </a:rPr>
              <a:t>)</a:t>
            </a:r>
            <a:r>
              <a:rPr lang="ko-KR" altLang="en-US" sz="1500">
                <a:solidFill>
                  <a:srgbClr val="595959"/>
                </a:solidFill>
                <a:latin typeface="KoPubWorld돋움체 Light"/>
                <a:ea typeface="KoPubWorld돋움체 Light"/>
              </a:rPr>
              <a:t> 문상헌 신수현 유영준 정영주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013941" y="3091946"/>
            <a:ext cx="1513780" cy="6741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rcRect r="47380"/>
          <a:stretch>
            <a:fillRect/>
          </a:stretch>
        </p:blipFill>
        <p:spPr>
          <a:xfrm>
            <a:off x="0" y="0"/>
            <a:ext cx="3982130" cy="6858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51454" y="5578267"/>
            <a:ext cx="142875" cy="1524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40234" y="5903720"/>
            <a:ext cx="0" cy="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32126" y="6112466"/>
            <a:ext cx="108094" cy="89019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59549" y="4492859"/>
            <a:ext cx="142875" cy="1524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23868" y="5979117"/>
            <a:ext cx="161925" cy="13335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94329" y="4747457"/>
            <a:ext cx="108094" cy="8901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flipH="1">
            <a:off x="4225547" y="6367236"/>
            <a:ext cx="158052" cy="10789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flipH="1">
            <a:off x="3029073" y="5628469"/>
            <a:ext cx="119577" cy="6302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flipH="1">
            <a:off x="1410803" y="4461168"/>
            <a:ext cx="158052" cy="10789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flipH="1">
            <a:off x="1980528" y="5483862"/>
            <a:ext cx="179125" cy="94404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flipH="1">
            <a:off x="834575" y="3429000"/>
            <a:ext cx="119577" cy="6302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531" y="5067563"/>
            <a:ext cx="95250" cy="15240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387262" y="5654467"/>
            <a:ext cx="95250" cy="15240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flipH="1">
            <a:off x="2764198" y="5219963"/>
            <a:ext cx="158052" cy="10789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08055" y="6067777"/>
            <a:ext cx="228572" cy="178398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786173" y="5539270"/>
            <a:ext cx="228572" cy="17839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237901" y="3703664"/>
            <a:ext cx="298721" cy="192327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flipH="1">
            <a:off x="1150895" y="3895991"/>
            <a:ext cx="338934" cy="269827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flipH="1">
            <a:off x="1912039" y="4261693"/>
            <a:ext cx="158052" cy="10789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484235" y="3927501"/>
            <a:ext cx="104775" cy="190500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flipH="1">
            <a:off x="894363" y="4117704"/>
            <a:ext cx="119577" cy="63020"/>
          </a:xfrm>
          <a:prstGeom prst="rect">
            <a:avLst/>
          </a:prstGeom>
        </p:spPr>
      </p:pic>
      <p:cxnSp>
        <p:nvCxnSpPr>
          <p:cNvPr id="82" name="직선 연결선 81"/>
          <p:cNvCxnSpPr/>
          <p:nvPr/>
        </p:nvCxnSpPr>
        <p:spPr>
          <a:xfrm>
            <a:off x="3448791" y="4022751"/>
            <a:ext cx="4986219" cy="0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10"/>
          <a:srcRect l="65550" r="-10" b="67980"/>
          <a:stretch>
            <a:fillRect/>
          </a:stretch>
        </p:blipFill>
        <p:spPr>
          <a:xfrm>
            <a:off x="3458316" y="3686043"/>
            <a:ext cx="340358" cy="316230"/>
          </a:xfrm>
          <a:custGeom>
            <a:avLst/>
            <a:gdLst>
              <a:gd name="connsiteX0" fmla="*/ 1147 w 1682629"/>
              <a:gd name="connsiteY0" fmla="*/ 0 h 1563345"/>
              <a:gd name="connsiteX1" fmla="*/ 1682157 w 1682629"/>
              <a:gd name="connsiteY1" fmla="*/ 0 h 1563345"/>
              <a:gd name="connsiteX2" fmla="*/ 1682157 w 1682629"/>
              <a:gd name="connsiteY2" fmla="*/ 1562442 h 1563345"/>
              <a:gd name="connsiteX3" fmla="*/ 371209 w 1682629"/>
              <a:gd name="connsiteY3" fmla="*/ 1362418 h 1563345"/>
              <a:gd name="connsiteX4" fmla="*/ 1147 w 1682629"/>
              <a:gd name="connsiteY4" fmla="*/ 0 h 156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629" h="1563345">
                <a:moveTo>
                  <a:pt x="1147" y="0"/>
                </a:moveTo>
                <a:lnTo>
                  <a:pt x="1682157" y="0"/>
                </a:lnTo>
                <a:lnTo>
                  <a:pt x="1682157" y="1562442"/>
                </a:lnTo>
                <a:cubicBezTo>
                  <a:pt x="1245174" y="1495767"/>
                  <a:pt x="843007" y="1531554"/>
                  <a:pt x="371209" y="1362418"/>
                </a:cubicBezTo>
                <a:lnTo>
                  <a:pt x="1147" y="0"/>
                </a:lnTo>
                <a:close/>
              </a:path>
            </a:pathLst>
          </a:custGeom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012948" y="2300094"/>
            <a:ext cx="2145690" cy="2145690"/>
          </a:xfrm>
          <a:prstGeom prst="rect">
            <a:avLst/>
          </a:prstGeom>
          <a:effectLst>
            <a:outerShdw blurRad="76200" dist="76200" dir="2700000" algn="ctr" rotWithShape="0">
              <a:srgbClr val="A6A6A6">
                <a:alpha val="50000"/>
              </a:srgbClr>
            </a:outerShdw>
          </a:effectLst>
        </p:spPr>
      </p:pic>
      <p:sp>
        <p:nvSpPr>
          <p:cNvPr id="87" name="TextBox 86"/>
          <p:cNvSpPr txBox="1"/>
          <p:nvPr/>
        </p:nvSpPr>
        <p:spPr>
          <a:xfrm>
            <a:off x="2527722" y="2105739"/>
            <a:ext cx="6690362" cy="1736514"/>
          </a:xfrm>
          <a:prstGeom prst="rect">
            <a:avLst/>
          </a:prstGeom>
          <a:noFill/>
          <a:effectLst>
            <a:outerShdw blurRad="76200" dist="76200" dir="2700000" algn="ctr" rotWithShape="0">
              <a:srgbClr val="A6A6A6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400">
                <a:solidFill>
                  <a:srgbClr val="000000"/>
                </a:solidFill>
                <a:effectLst/>
                <a:latin typeface="KoPubWorld돋움체 Bold"/>
                <a:ea typeface="KoPubWorld돋움체 Bold"/>
              </a:rPr>
              <a:t>전주시 </a:t>
            </a:r>
            <a:r>
              <a:rPr lang="ko-KR" altLang="en-US" sz="5400">
                <a:solidFill>
                  <a:schemeClr val="dk1"/>
                </a:solidFill>
                <a:effectLst/>
                <a:latin typeface="KoPubWorld돋움체 Bold"/>
                <a:ea typeface="KoPubWorld돋움체 Bold"/>
              </a:rPr>
              <a:t>자전거 </a:t>
            </a:r>
            <a:r>
              <a:rPr lang="ko-KR" altLang="en-US" sz="5400">
                <a:solidFill>
                  <a:srgbClr val="3057B9"/>
                </a:solidFill>
                <a:effectLst/>
                <a:latin typeface="KoPubWorld돋움체 Bold"/>
                <a:ea typeface="KoPubWorld돋움체 Bold"/>
              </a:rPr>
              <a:t>꽃싱이</a:t>
            </a:r>
          </a:p>
          <a:p>
            <a:pPr algn="ctr">
              <a:defRPr/>
            </a:pPr>
            <a:r>
              <a:rPr lang="ko-KR" altLang="en-US" sz="5400">
                <a:solidFill>
                  <a:srgbClr val="000000"/>
                </a:solidFill>
                <a:effectLst/>
                <a:latin typeface="KoPubWorld돋움체 Bold"/>
                <a:ea typeface="KoPubWorld돋움체 Bold"/>
              </a:rPr>
              <a:t>대여소 재배치</a:t>
            </a: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958210" y="2919864"/>
            <a:ext cx="481650" cy="48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rcRect l="2560" b="10510"/>
          <a:stretch>
            <a:fillRect/>
          </a:stretch>
        </p:blipFill>
        <p:spPr>
          <a:xfrm rot="16200000">
            <a:off x="9143470" y="3820487"/>
            <a:ext cx="4835525" cy="1261533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0" y="189256"/>
            <a:ext cx="9877426" cy="974462"/>
            <a:chOff x="0" y="189255"/>
            <a:chExt cx="9877426" cy="974462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412749" y="725488"/>
              <a:ext cx="9064627" cy="0"/>
            </a:xfrm>
            <a:prstGeom prst="line">
              <a:avLst/>
            </a:prstGeom>
            <a:ln w="28575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0" y="846534"/>
              <a:ext cx="1581151" cy="317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1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분석개요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8008" y="341656"/>
              <a:ext cx="1529012" cy="389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/>
              </a:pPr>
              <a:r>
                <a:rPr lang="en-US" altLang="ko-KR" sz="2000">
                  <a:latin typeface="KoPubWorld돋움체 Bold"/>
                  <a:ea typeface="KoPubWorld돋움체 Bold"/>
                </a:rPr>
                <a:t>Reference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71689" y="827484"/>
              <a:ext cx="2266157" cy="319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2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분석 과정 상세 내용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01436" y="819149"/>
              <a:ext cx="2730501" cy="31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3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결과 해석 및 시사점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75494" y="812006"/>
              <a:ext cx="2730500" cy="319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4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활용방안 및 기대 효과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55913" y="785812"/>
              <a:ext cx="3121513" cy="345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700">
                  <a:solidFill>
                    <a:schemeClr val="tx1"/>
                  </a:solidFill>
                  <a:latin typeface="KoPubWorld돋움체 Medium"/>
                  <a:ea typeface="KoPubWorld돋움체 Medium"/>
                </a:rPr>
                <a:t>5</a:t>
              </a:r>
              <a:r>
                <a:rPr lang="ko-KR" altLang="en-US" sz="1700">
                  <a:solidFill>
                    <a:schemeClr val="tx1"/>
                  </a:solidFill>
                  <a:latin typeface="KoPubWorld돋움체 Medium"/>
                  <a:ea typeface="KoPubWorld돋움체 Medium"/>
                </a:rPr>
                <a:t> 활용 데이터 및 참고 문헌</a:t>
              </a: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/>
            <a:srcRect l="60550" t="38190" r="33500" b="52430"/>
            <a:stretch>
              <a:fillRect/>
            </a:stretch>
          </p:blipFill>
          <p:spPr>
            <a:xfrm>
              <a:off x="7105968" y="189255"/>
              <a:ext cx="600050" cy="531191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672941" y="1866661"/>
            <a:ext cx="7948615" cy="1380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500">
                <a:latin typeface="KoPubWorld돋움체 Light"/>
                <a:ea typeface="KoPubWorld돋움체 Light"/>
              </a:rPr>
              <a:t>(1) </a:t>
            </a:r>
            <a:r>
              <a:rPr lang="ko-KR" altLang="ko-KR" sz="1500">
                <a:latin typeface="KoPubWorld돋움체 Light"/>
                <a:ea typeface="KoPubWorld돋움체 Light"/>
              </a:rPr>
              <a:t>박영준, 2020, ‘따릉이 도입이 서울시 시민들의 버스 이용에 미친 효과’, 고려대학교 대학원</a:t>
            </a:r>
          </a:p>
          <a:p>
            <a:pPr>
              <a:defRPr lang="ko-KR" altLang="en-US"/>
            </a:pPr>
            <a:r>
              <a:rPr lang="ko-KR" altLang="en-US" sz="1500">
                <a:latin typeface="KoPubWorld돋움체 Light"/>
                <a:ea typeface="KoPubWorld돋움체 Light"/>
              </a:rPr>
              <a:t>(2) </a:t>
            </a:r>
            <a:r>
              <a:rPr lang="ko-KR" altLang="ko-KR" sz="1500">
                <a:latin typeface="KoPubWorld돋움체 Light"/>
                <a:ea typeface="KoPubWorld돋움체 Light"/>
              </a:rPr>
              <a:t>김예술, 2020, ‘서울 공공자전거 신규 대여소를 위한 수요량 예측 분석’, 응용통계연구</a:t>
            </a:r>
          </a:p>
          <a:p>
            <a:pPr>
              <a:defRPr lang="ko-KR" altLang="en-US"/>
            </a:pPr>
            <a:r>
              <a:rPr lang="ko-KR" altLang="en-US" sz="1500">
                <a:latin typeface="KoPubWorld돋움체 Light"/>
                <a:ea typeface="KoPubWorld돋움체 Light"/>
              </a:rPr>
              <a:t>(3) </a:t>
            </a:r>
            <a:r>
              <a:rPr lang="ko-KR" altLang="ko-KR" sz="1500">
                <a:latin typeface="KoPubWorld돋움체 Light"/>
                <a:ea typeface="KoPubWorld돋움체 Light"/>
              </a:rPr>
              <a:t>임희종, 2019, ‘서울시 공유자전거의 수요 예측 모델 개발’, 한국콘텐츠학회논문지</a:t>
            </a:r>
          </a:p>
          <a:p>
            <a:pPr>
              <a:defRPr lang="ko-KR" altLang="en-US"/>
            </a:pPr>
            <a:r>
              <a:rPr lang="ko-KR" altLang="en-US" sz="1500">
                <a:latin typeface="KoPubWorld돋움체 Light"/>
                <a:ea typeface="KoPubWorld돋움체 Light"/>
              </a:rPr>
              <a:t>(4) </a:t>
            </a:r>
            <a:r>
              <a:rPr lang="ko-KR" altLang="ko-KR" sz="1500">
                <a:latin typeface="KoPubWorld돋움체 Light"/>
                <a:ea typeface="KoPubWorld돋움체 Light"/>
              </a:rPr>
              <a:t>김소윤, 2020, ‘공공 전동자전거 서비스 지불의사금액 추정’, 대한건축학회논문집</a:t>
            </a:r>
          </a:p>
          <a:p>
            <a:pPr>
              <a:defRPr lang="ko-KR" altLang="en-US"/>
            </a:pPr>
            <a:r>
              <a:rPr lang="ko-KR" altLang="en-US" sz="1500">
                <a:latin typeface="KoPubWorld돋움체 Light"/>
                <a:ea typeface="KoPubWorld돋움체 Light"/>
              </a:rPr>
              <a:t>(5) </a:t>
            </a:r>
            <a:r>
              <a:rPr lang="ko-KR" altLang="ko-KR" sz="1500">
                <a:latin typeface="KoPubWorld돋움체 Light"/>
                <a:ea typeface="KoPubWorld돋움체 Light"/>
              </a:rPr>
              <a:t>이정은, 2020, ‘공유 모빌리티 앱의 사용성 향상을 위한 구조 분석 연구’, 국민대학교 디자인대학원</a:t>
            </a:r>
          </a:p>
          <a:p>
            <a:pPr>
              <a:defRPr lang="ko-KR" altLang="en-US"/>
            </a:pPr>
            <a:endParaRPr lang="ko-KR" altLang="ko-KR" sz="1000"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2941" y="1317585"/>
            <a:ext cx="3417094" cy="364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KoPubWorld돋움체 Medium"/>
                <a:ea typeface="KoPubWorld돋움체 Medium"/>
              </a:rPr>
              <a:t>▶ </a:t>
            </a:r>
            <a:r>
              <a:rPr lang="ko-KR" altLang="en-US">
                <a:solidFill>
                  <a:schemeClr val="tx1">
                    <a:lumMod val="70000"/>
                    <a:lumOff val="30000"/>
                  </a:schemeClr>
                </a:solidFill>
                <a:latin typeface="KoPubWorld돋움체 Bold"/>
                <a:ea typeface="KoPubWorld돋움체 Bold"/>
              </a:rPr>
              <a:t>참고 문헌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2941" y="3246953"/>
            <a:ext cx="3417094" cy="364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KoPubWorld돋움체 Medium"/>
                <a:ea typeface="KoPubWorld돋움체 Medium"/>
              </a:rPr>
              <a:t>▶ </a:t>
            </a:r>
            <a:r>
              <a:rPr lang="ko-KR" altLang="en-US">
                <a:solidFill>
                  <a:schemeClr val="tx1">
                    <a:lumMod val="70000"/>
                    <a:lumOff val="30000"/>
                  </a:schemeClr>
                </a:solidFill>
                <a:latin typeface="KoPubWorld돋움체 Bold"/>
                <a:ea typeface="KoPubWorld돋움체 Bold"/>
              </a:rPr>
              <a:t>사용 데이터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rcRect l="31050" t="35420" r="31740" b="38540"/>
          <a:stretch>
            <a:fillRect/>
          </a:stretch>
        </p:blipFill>
        <p:spPr>
          <a:xfrm>
            <a:off x="672941" y="3630096"/>
            <a:ext cx="7500938" cy="309025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flipH="1">
            <a:off x="9507842" y="4874235"/>
            <a:ext cx="2119393" cy="2145690"/>
          </a:xfrm>
          <a:prstGeom prst="rect">
            <a:avLst/>
          </a:prstGeom>
          <a:effectLst>
            <a:outerShdw blurRad="76200" dist="76200" dir="2700000" algn="ctr" rotWithShape="0">
              <a:srgbClr val="A6A6A6">
                <a:alpha val="50000"/>
              </a:srgbClr>
            </a:outerShdw>
          </a:effectLst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flipH="1">
            <a:off x="10242548" y="5521522"/>
            <a:ext cx="475747" cy="4816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187020" y="6353256"/>
            <a:ext cx="208314" cy="20190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994603" y="5521522"/>
            <a:ext cx="121883" cy="10824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045525" y="4760710"/>
            <a:ext cx="241350" cy="33023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517039" y="4822641"/>
            <a:ext cx="117267" cy="10318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975553" y="6263710"/>
            <a:ext cx="171597" cy="1524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158727" y="4522943"/>
            <a:ext cx="108094" cy="8901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320930" y="3157934"/>
            <a:ext cx="108094" cy="8901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flipH="1">
            <a:off x="10813545" y="4320421"/>
            <a:ext cx="119577" cy="6302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flipH="1">
            <a:off x="9543304" y="5699327"/>
            <a:ext cx="119577" cy="63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1272886"/>
            <a:ext cx="12192000" cy="106314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25682" y="0"/>
            <a:ext cx="1032319" cy="2329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363747" y="1446809"/>
            <a:ext cx="1749136" cy="694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4000">
                <a:latin typeface="KoPubWorld돋움체 Medium"/>
                <a:ea typeface="KoPubWorld돋움체 Medium"/>
              </a:rPr>
              <a:t>목  차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8449" y="1427759"/>
            <a:ext cx="646786" cy="646786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1318449" y="3154893"/>
            <a:ext cx="839552" cy="1030359"/>
            <a:chOff x="1680815" y="3305175"/>
            <a:chExt cx="621549" cy="70266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80815" y="3305175"/>
              <a:ext cx="621549" cy="621549"/>
            </a:xfrm>
            <a:prstGeom prst="rect">
              <a:avLst/>
            </a:prstGeom>
          </p:spPr>
        </p:pic>
        <p:cxnSp>
          <p:nvCxnSpPr>
            <p:cNvPr id="27" name="직선 연결선 26"/>
            <p:cNvCxnSpPr/>
            <p:nvPr/>
          </p:nvCxnSpPr>
          <p:spPr>
            <a:xfrm>
              <a:off x="1680815" y="4007839"/>
              <a:ext cx="610244" cy="0"/>
            </a:xfrm>
            <a:prstGeom prst="line">
              <a:avLst/>
            </a:prstGeom>
            <a:ln w="19050">
              <a:solidFill>
                <a:srgbClr val="E0E0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373142" y="3154893"/>
            <a:ext cx="939205" cy="1058936"/>
            <a:chOff x="3740726" y="3305175"/>
            <a:chExt cx="695325" cy="722152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740726" y="3305175"/>
              <a:ext cx="695325" cy="621549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>
              <a:off x="3740726" y="4027327"/>
              <a:ext cx="695325" cy="0"/>
            </a:xfrm>
            <a:prstGeom prst="line">
              <a:avLst/>
            </a:prstGeom>
            <a:ln w="19050">
              <a:solidFill>
                <a:srgbClr val="E0E0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5447513" y="3065616"/>
            <a:ext cx="1160783" cy="1173235"/>
            <a:chOff x="5826701" y="3215899"/>
            <a:chExt cx="859366" cy="80010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826701" y="3215899"/>
              <a:ext cx="859366" cy="800099"/>
            </a:xfrm>
            <a:prstGeom prst="rect">
              <a:avLst/>
            </a:prstGeom>
          </p:spPr>
        </p:pic>
        <p:cxnSp>
          <p:nvCxnSpPr>
            <p:cNvPr id="33" name="직선 연결선 32"/>
            <p:cNvCxnSpPr/>
            <p:nvPr/>
          </p:nvCxnSpPr>
          <p:spPr>
            <a:xfrm>
              <a:off x="5922686" y="4007840"/>
              <a:ext cx="610245" cy="0"/>
            </a:xfrm>
            <a:prstGeom prst="line">
              <a:avLst/>
            </a:prstGeom>
            <a:ln w="19050">
              <a:solidFill>
                <a:srgbClr val="E0E0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7685946" y="3090029"/>
            <a:ext cx="1158040" cy="1106418"/>
            <a:chOff x="8245964" y="3240312"/>
            <a:chExt cx="857336" cy="75453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245964" y="3240312"/>
              <a:ext cx="857336" cy="751274"/>
            </a:xfrm>
            <a:prstGeom prst="rect">
              <a:avLst/>
            </a:prstGeom>
          </p:spPr>
        </p:pic>
        <p:cxnSp>
          <p:nvCxnSpPr>
            <p:cNvPr id="34" name="직선 연결선 33"/>
            <p:cNvCxnSpPr/>
            <p:nvPr/>
          </p:nvCxnSpPr>
          <p:spPr>
            <a:xfrm>
              <a:off x="8369509" y="3994846"/>
              <a:ext cx="610245" cy="0"/>
            </a:xfrm>
            <a:prstGeom prst="line">
              <a:avLst/>
            </a:prstGeom>
            <a:ln w="19050">
              <a:solidFill>
                <a:srgbClr val="E0E0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907699" y="3032578"/>
            <a:ext cx="931439" cy="1270124"/>
            <a:chOff x="10360602" y="3182862"/>
            <a:chExt cx="689576" cy="866174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360602" y="3182862"/>
              <a:ext cx="689575" cy="866174"/>
            </a:xfrm>
            <a:prstGeom prst="rect">
              <a:avLst/>
            </a:prstGeom>
          </p:spPr>
        </p:pic>
        <p:cxnSp>
          <p:nvCxnSpPr>
            <p:cNvPr id="35" name="직선 연결선 34"/>
            <p:cNvCxnSpPr/>
            <p:nvPr/>
          </p:nvCxnSpPr>
          <p:spPr>
            <a:xfrm>
              <a:off x="10400268" y="3994844"/>
              <a:ext cx="610245" cy="0"/>
            </a:xfrm>
            <a:prstGeom prst="line">
              <a:avLst/>
            </a:prstGeom>
            <a:ln w="19050">
              <a:solidFill>
                <a:srgbClr val="E0E0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846478" y="4355040"/>
            <a:ext cx="1888936" cy="60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700">
                <a:latin typeface="KoPubWorld돋움체 Medium"/>
                <a:ea typeface="KoPubWorld돋움체 Medium"/>
              </a:rPr>
              <a:t>01</a:t>
            </a:r>
            <a:r>
              <a:rPr lang="ko-KR" altLang="en-US" sz="1700">
                <a:latin typeface="KoPubWorld돋움체 Medium"/>
                <a:ea typeface="KoPubWorld돋움체 Medium"/>
              </a:rPr>
              <a:t> </a:t>
            </a:r>
          </a:p>
          <a:p>
            <a:pPr algn="ctr">
              <a:defRPr lang="ko-KR"/>
            </a:pPr>
            <a:r>
              <a:rPr lang="ko-KR" altLang="en-US" sz="1700">
                <a:latin typeface="KoPubWorld돋움체 Medium"/>
                <a:ea typeface="KoPubWorld돋움체 Medium"/>
              </a:rPr>
              <a:t>분석개요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971852" y="4393139"/>
            <a:ext cx="1888936" cy="8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700">
                <a:latin typeface="KoPubWorld돋움체 Medium"/>
                <a:ea typeface="KoPubWorld돋움체 Medium"/>
              </a:rPr>
              <a:t>02</a:t>
            </a:r>
          </a:p>
          <a:p>
            <a:pPr algn="ctr">
              <a:defRPr lang="ko-KR"/>
            </a:pPr>
            <a:r>
              <a:rPr lang="ko-KR" altLang="en-US" sz="1700">
                <a:latin typeface="KoPubWorld돋움체 Medium"/>
                <a:ea typeface="KoPubWorld돋움체 Medium"/>
              </a:rPr>
              <a:t>분석 결과</a:t>
            </a:r>
          </a:p>
          <a:p>
            <a:pPr algn="ctr">
              <a:defRPr lang="ko-KR"/>
            </a:pPr>
            <a:r>
              <a:rPr lang="ko-KR" altLang="en-US" sz="1700">
                <a:latin typeface="KoPubWorld돋움체 Medium"/>
                <a:ea typeface="KoPubWorld돋움체 Medium"/>
              </a:rPr>
              <a:t>상세 내용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93764" y="4402665"/>
            <a:ext cx="1888936" cy="112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700">
                <a:latin typeface="KoPubWorld돋움체 Medium"/>
                <a:ea typeface="KoPubWorld돋움체 Medium"/>
              </a:rPr>
              <a:t>03</a:t>
            </a:r>
          </a:p>
          <a:p>
            <a:pPr algn="ctr">
              <a:defRPr lang="ko-KR"/>
            </a:pPr>
            <a:r>
              <a:rPr lang="ko-KR" altLang="en-US" sz="1700">
                <a:latin typeface="KoPubWorld돋움체 Medium"/>
                <a:ea typeface="KoPubWorld돋움체 Medium"/>
              </a:rPr>
              <a:t>결과 해석 </a:t>
            </a:r>
          </a:p>
          <a:p>
            <a:pPr algn="ctr">
              <a:defRPr lang="ko-KR"/>
            </a:pPr>
            <a:r>
              <a:rPr lang="ko-KR" altLang="en-US" sz="1700">
                <a:latin typeface="KoPubWorld돋움체 Medium"/>
                <a:ea typeface="KoPubWorld돋움체 Medium"/>
              </a:rPr>
              <a:t>및</a:t>
            </a:r>
          </a:p>
          <a:p>
            <a:pPr algn="ctr">
              <a:defRPr lang="ko-KR"/>
            </a:pPr>
            <a:r>
              <a:rPr lang="ko-KR" altLang="en-US" sz="1700">
                <a:latin typeface="KoPubWorld돋움체 Medium"/>
                <a:ea typeface="KoPubWorld돋움체 Medium"/>
              </a:rPr>
              <a:t>시사점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77121" y="4420763"/>
            <a:ext cx="1888936" cy="112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700">
                <a:latin typeface="KoPubWorld돋움체 Medium"/>
                <a:ea typeface="KoPubWorld돋움체 Medium"/>
              </a:rPr>
              <a:t>04</a:t>
            </a:r>
          </a:p>
          <a:p>
            <a:pPr algn="ctr">
              <a:defRPr lang="ko-KR"/>
            </a:pPr>
            <a:r>
              <a:rPr lang="ko-KR" altLang="en-US" sz="1700">
                <a:latin typeface="KoPubWorld돋움체 Medium"/>
                <a:ea typeface="KoPubWorld돋움체 Medium"/>
              </a:rPr>
              <a:t>활용 방안 </a:t>
            </a:r>
          </a:p>
          <a:p>
            <a:pPr algn="ctr">
              <a:defRPr lang="ko-KR"/>
            </a:pPr>
            <a:r>
              <a:rPr lang="ko-KR" altLang="en-US" sz="1700">
                <a:latin typeface="KoPubWorld돋움체 Medium"/>
                <a:ea typeface="KoPubWorld돋움체 Medium"/>
              </a:rPr>
              <a:t>및</a:t>
            </a:r>
          </a:p>
          <a:p>
            <a:pPr algn="ctr">
              <a:defRPr lang="ko-KR"/>
            </a:pPr>
            <a:r>
              <a:rPr lang="ko-KR" altLang="en-US" sz="1700">
                <a:latin typeface="KoPubWorld돋움체 Medium"/>
                <a:ea typeface="KoPubWorld돋움체 Medium"/>
              </a:rPr>
              <a:t>기대 효과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503130" y="4411238"/>
            <a:ext cx="1888935" cy="863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700">
                <a:latin typeface="KoPubWorld돋움체 Medium"/>
                <a:ea typeface="KoPubWorld돋움체 Medium"/>
              </a:rPr>
              <a:t>05</a:t>
            </a:r>
          </a:p>
          <a:p>
            <a:pPr algn="ctr">
              <a:defRPr lang="ko-KR"/>
            </a:pPr>
            <a:r>
              <a:rPr lang="ko-KR" altLang="en-US" sz="1700">
                <a:latin typeface="KoPubWorld돋움체 Medium"/>
                <a:ea typeface="KoPubWorld돋움체 Medium"/>
              </a:rPr>
              <a:t>활용 데이터 및</a:t>
            </a:r>
          </a:p>
          <a:p>
            <a:pPr algn="ctr">
              <a:defRPr lang="ko-KR"/>
            </a:pPr>
            <a:r>
              <a:rPr lang="ko-KR" altLang="en-US" sz="1700">
                <a:latin typeface="KoPubWorld돋움체 Medium"/>
                <a:ea typeface="KoPubWorld돋움체 Medium"/>
              </a:rPr>
              <a:t>참고 문헌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9338463" y="4099651"/>
            <a:ext cx="2853537" cy="2261143"/>
            <a:chOff x="9142621" y="4307987"/>
            <a:chExt cx="3049379" cy="2443291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142621" y="4307987"/>
              <a:ext cx="3049378" cy="2443291"/>
            </a:xfrm>
            <a:prstGeom prst="rect">
              <a:avLst/>
            </a:prstGeom>
          </p:spPr>
        </p:pic>
        <p:sp>
          <p:nvSpPr>
            <p:cNvPr id="55" name="직사각형 54"/>
            <p:cNvSpPr/>
            <p:nvPr/>
          </p:nvSpPr>
          <p:spPr>
            <a:xfrm>
              <a:off x="11459376" y="6135168"/>
              <a:ext cx="558869" cy="40660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l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5" name=" 44"/>
          <p:cNvSpPr/>
          <p:nvPr/>
        </p:nvSpPr>
        <p:spPr>
          <a:xfrm>
            <a:off x="977900" y="1807011"/>
            <a:ext cx="3890962" cy="526256"/>
          </a:xfrm>
        </p:spPr>
        <p:txBody>
          <a:bodyPr vert="horz" wrap="none" lIns="91440" tIns="45720" rIns="91440" bIns="45720" anchor="t">
            <a:prstTxWarp prst="textPlain">
              <a:avLst>
                <a:gd name="adj" fmla="val 50000"/>
              </a:avLst>
            </a:prstTxWarp>
            <a:noAutofit/>
          </a:bodyPr>
          <a:lstStyle/>
          <a:p>
            <a:pPr algn="ctr">
              <a:defRPr/>
            </a:pPr>
            <a:r>
              <a:rPr lang="ko-KR" altLang="en-US" sz="5400" b="0" i="0" baseline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KoPubWorld돋움체 Bold"/>
                <a:ea typeface="KoPubWorld돋움체 Bold"/>
                <a:sym typeface="KoPubWorld돋움체 Bold"/>
              </a:rPr>
              <a:t>Public Bicycle</a:t>
            </a:r>
            <a:endParaRPr lang="ko-KR" altLang="en-US" sz="5400" b="0" i="0" baseline="0">
              <a:solidFill>
                <a:schemeClr val="accent1">
                  <a:lumMod val="20000"/>
                  <a:lumOff val="80000"/>
                </a:schemeClr>
              </a:solidFill>
              <a:latin typeface="KoPubWorld돋움체 Bold"/>
              <a:ea typeface="KoPubWorld돋움체 Bold"/>
              <a:sym typeface="KoPubWorld돋움체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12749" y="725488"/>
            <a:ext cx="9064627" cy="0"/>
          </a:xfrm>
          <a:prstGeom prst="line">
            <a:avLst/>
          </a:prstGeom>
          <a:ln w="285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329" y="804862"/>
            <a:ext cx="1581151" cy="34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700">
                <a:latin typeface="KoPubWorld돋움체 Medium"/>
                <a:ea typeface="KoPubWorld돋움체 Medium"/>
              </a:rPr>
              <a:t>1</a:t>
            </a:r>
            <a:r>
              <a:rPr lang="ko-KR" altLang="en-US" sz="1700">
                <a:latin typeface="KoPubWorld돋움체 Medium"/>
                <a:ea typeface="KoPubWorld돋움체 Medium"/>
              </a:rPr>
              <a:t> 분석개요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8918" y="298225"/>
            <a:ext cx="1279220" cy="39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2000">
                <a:latin typeface="KoPubWorld돋움체 Bold"/>
                <a:ea typeface="KoPubWorld돋움체 Bold"/>
              </a:rPr>
              <a:t>Intro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02055" y="821531"/>
            <a:ext cx="2266157" cy="319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500">
                <a:solidFill>
                  <a:schemeClr val="bg1">
                    <a:lumMod val="70000"/>
                  </a:schemeClr>
                </a:solidFill>
                <a:latin typeface="KoPubWorld돋움체 Medium"/>
                <a:ea typeface="KoPubWorld돋움체 Medium"/>
              </a:rPr>
              <a:t>2</a:t>
            </a:r>
            <a:r>
              <a:rPr lang="ko-KR" altLang="en-US" sz="1500">
                <a:solidFill>
                  <a:schemeClr val="bg1">
                    <a:lumMod val="70000"/>
                  </a:schemeClr>
                </a:solidFill>
                <a:latin typeface="KoPubWorld돋움체 Medium"/>
                <a:ea typeface="KoPubWorld돋움체 Medium"/>
              </a:rPr>
              <a:t> 분석 과정 상세 내용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58611" y="828674"/>
            <a:ext cx="2730500" cy="317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500">
                <a:solidFill>
                  <a:schemeClr val="bg1">
                    <a:lumMod val="70000"/>
                  </a:schemeClr>
                </a:solidFill>
                <a:latin typeface="KoPubWorld돋움체 Medium"/>
                <a:ea typeface="KoPubWorld돋움체 Medium"/>
              </a:rPr>
              <a:t>3</a:t>
            </a:r>
            <a:r>
              <a:rPr lang="ko-KR" altLang="en-US" sz="1500">
                <a:solidFill>
                  <a:schemeClr val="bg1">
                    <a:lumMod val="70000"/>
                  </a:schemeClr>
                </a:solidFill>
                <a:latin typeface="KoPubWorld돋움체 Medium"/>
                <a:ea typeface="KoPubWorld돋움체 Medium"/>
              </a:rPr>
              <a:t> 결과 해석 및 시사점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3144" y="821531"/>
            <a:ext cx="2730500" cy="319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500">
                <a:solidFill>
                  <a:schemeClr val="bg1">
                    <a:lumMod val="70000"/>
                  </a:schemeClr>
                </a:solidFill>
                <a:latin typeface="KoPubWorld돋움체 Medium"/>
                <a:ea typeface="KoPubWorld돋움체 Medium"/>
              </a:rPr>
              <a:t>4</a:t>
            </a:r>
            <a:r>
              <a:rPr lang="ko-KR" altLang="en-US" sz="1500">
                <a:solidFill>
                  <a:schemeClr val="bg1">
                    <a:lumMod val="70000"/>
                  </a:schemeClr>
                </a:solidFill>
                <a:latin typeface="KoPubWorld돋움체 Medium"/>
                <a:ea typeface="KoPubWorld돋움체 Medium"/>
              </a:rPr>
              <a:t> 활용방안 및 기대 효과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27363" y="833437"/>
            <a:ext cx="3121512" cy="317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500">
                <a:solidFill>
                  <a:schemeClr val="bg1">
                    <a:lumMod val="70000"/>
                  </a:schemeClr>
                </a:solidFill>
                <a:latin typeface="KoPubWorld돋움체 Medium"/>
                <a:ea typeface="KoPubWorld돋움체 Medium"/>
              </a:rPr>
              <a:t>5</a:t>
            </a:r>
            <a:r>
              <a:rPr lang="ko-KR" altLang="en-US" sz="1500">
                <a:solidFill>
                  <a:schemeClr val="bg1">
                    <a:lumMod val="70000"/>
                  </a:schemeClr>
                </a:solidFill>
                <a:latin typeface="KoPubWorld돋움체 Medium"/>
                <a:ea typeface="KoPubWorld돋움체 Medium"/>
              </a:rPr>
              <a:t> 활용 데이터 및 참고 문헌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60550" t="38190" r="33500" b="52430"/>
          <a:stretch>
            <a:fillRect/>
          </a:stretch>
        </p:blipFill>
        <p:spPr>
          <a:xfrm>
            <a:off x="414488" y="163111"/>
            <a:ext cx="600050" cy="531191"/>
          </a:xfrm>
          <a:prstGeom prst="rect">
            <a:avLst/>
          </a:prstGeom>
        </p:spPr>
      </p:pic>
      <p:sp>
        <p:nvSpPr>
          <p:cNvPr id="18" name="자유형: 도형 17"/>
          <p:cNvSpPr/>
          <p:nvPr/>
        </p:nvSpPr>
        <p:spPr>
          <a:xfrm flipH="1">
            <a:off x="-30" y="2507628"/>
            <a:ext cx="1558558" cy="4356756"/>
          </a:xfrm>
          <a:custGeom>
            <a:avLst/>
            <a:gdLst>
              <a:gd name="connsiteX0" fmla="*/ 0 w 5011"/>
              <a:gd name="connsiteY0" fmla="*/ 1517 h 5007"/>
              <a:gd name="connsiteX1" fmla="*/ 5011 w 5011"/>
              <a:gd name="connsiteY1" fmla="*/ 7 h 5007"/>
              <a:gd name="connsiteX2" fmla="*/ 5011 w 5011"/>
              <a:gd name="connsiteY2" fmla="*/ 5007 h 5007"/>
              <a:gd name="connsiteX3" fmla="*/ 11 w 5011"/>
              <a:gd name="connsiteY3" fmla="*/ 5007 h 5007"/>
              <a:gd name="connsiteX4" fmla="*/ 0 w 5011"/>
              <a:gd name="connsiteY4" fmla="*/ 1517 h 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1" h="5007">
                <a:moveTo>
                  <a:pt x="0" y="1517"/>
                </a:moveTo>
                <a:lnTo>
                  <a:pt x="5011" y="7"/>
                </a:lnTo>
                <a:lnTo>
                  <a:pt x="5011" y="5007"/>
                </a:lnTo>
                <a:lnTo>
                  <a:pt x="11" y="5007"/>
                </a:lnTo>
                <a:lnTo>
                  <a:pt x="0" y="1517"/>
                </a:lnTo>
                <a:close/>
              </a:path>
            </a:pathLst>
          </a:custGeom>
          <a:solidFill>
            <a:srgbClr val="A5D2E7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자유형: 도형 19"/>
          <p:cNvSpPr/>
          <p:nvPr/>
        </p:nvSpPr>
        <p:spPr>
          <a:xfrm flipH="1">
            <a:off x="1549003" y="3822584"/>
            <a:ext cx="1611465" cy="3035416"/>
          </a:xfrm>
          <a:custGeom>
            <a:avLst/>
            <a:gdLst>
              <a:gd name="connsiteX0" fmla="*/ 4 w 5000"/>
              <a:gd name="connsiteY0" fmla="*/ 1083 h 5004"/>
              <a:gd name="connsiteX1" fmla="*/ 5000 w 5000"/>
              <a:gd name="connsiteY1" fmla="*/ 4 h 5004"/>
              <a:gd name="connsiteX2" fmla="*/ 5000 w 5000"/>
              <a:gd name="connsiteY2" fmla="*/ 5004 h 5004"/>
              <a:gd name="connsiteX3" fmla="*/ 0 w 5000"/>
              <a:gd name="connsiteY3" fmla="*/ 5004 h 5004"/>
              <a:gd name="connsiteX4" fmla="*/ 4 w 5000"/>
              <a:gd name="connsiteY4" fmla="*/ 1083 h 5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5004">
                <a:moveTo>
                  <a:pt x="4" y="1083"/>
                </a:moveTo>
                <a:lnTo>
                  <a:pt x="5000" y="4"/>
                </a:lnTo>
                <a:lnTo>
                  <a:pt x="5000" y="5004"/>
                </a:lnTo>
                <a:lnTo>
                  <a:pt x="0" y="5004"/>
                </a:lnTo>
                <a:lnTo>
                  <a:pt x="4" y="1083"/>
                </a:lnTo>
                <a:close/>
              </a:path>
            </a:pathLst>
          </a:custGeom>
          <a:solidFill>
            <a:srgbClr val="BFDBE9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자유형: 도형 20"/>
          <p:cNvSpPr/>
          <p:nvPr/>
        </p:nvSpPr>
        <p:spPr>
          <a:xfrm flipH="1">
            <a:off x="3150880" y="4480610"/>
            <a:ext cx="1517369" cy="2377390"/>
          </a:xfrm>
          <a:custGeom>
            <a:avLst/>
            <a:gdLst>
              <a:gd name="connsiteX0" fmla="*/ 3 w 5000"/>
              <a:gd name="connsiteY0" fmla="*/ 2470 h 5010"/>
              <a:gd name="connsiteX1" fmla="*/ 5000 w 5000"/>
              <a:gd name="connsiteY1" fmla="*/ 10 h 5010"/>
              <a:gd name="connsiteX2" fmla="*/ 5000 w 5000"/>
              <a:gd name="connsiteY2" fmla="*/ 5010 h 5010"/>
              <a:gd name="connsiteX3" fmla="*/ 0 w 5000"/>
              <a:gd name="connsiteY3" fmla="*/ 5010 h 5010"/>
              <a:gd name="connsiteX4" fmla="*/ 3 w 5000"/>
              <a:gd name="connsiteY4" fmla="*/ 2470 h 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5010">
                <a:moveTo>
                  <a:pt x="3" y="2470"/>
                </a:moveTo>
                <a:lnTo>
                  <a:pt x="5000" y="10"/>
                </a:lnTo>
                <a:lnTo>
                  <a:pt x="5000" y="5010"/>
                </a:lnTo>
                <a:lnTo>
                  <a:pt x="0" y="5010"/>
                </a:lnTo>
                <a:lnTo>
                  <a:pt x="3" y="247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38213" y="6360795"/>
            <a:ext cx="752601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KoPubWorld돋움체 Medium"/>
                <a:ea typeface="KoPubWorld돋움체 Medium"/>
              </a:rPr>
              <a:t>2019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68910" y="6360795"/>
            <a:ext cx="752601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KoPubWorld돋움체 Medium"/>
                <a:ea typeface="KoPubWorld돋움체 Medium"/>
              </a:rPr>
              <a:t>2020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23769" y="6360795"/>
            <a:ext cx="752601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KoPubWorld돋움체 Medium"/>
                <a:ea typeface="KoPubWorld돋움체 Medium"/>
              </a:rPr>
              <a:t>2021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1523" y="4361737"/>
            <a:ext cx="1046134" cy="638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KoPubWorld돋움체 Medium"/>
                <a:ea typeface="KoPubWorld돋움체 Medium"/>
              </a:rPr>
              <a:t>1만 4609대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70692" y="5029081"/>
            <a:ext cx="1046133" cy="36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KoPubWorld돋움체 Medium"/>
                <a:ea typeface="KoPubWorld돋움체 Medium"/>
              </a:rPr>
              <a:t>9301대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63492" y="5345054"/>
            <a:ext cx="1473155" cy="904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endParaRPr lang="ko-KR" altLang="en-US">
              <a:latin typeface="KoPubWorld돋움체 Medium"/>
              <a:ea typeface="KoPubWorld돋움체 Medium"/>
            </a:endParaRPr>
          </a:p>
          <a:p>
            <a:pPr algn="ctr">
              <a:defRPr lang="ko-KR" altLang="en-US"/>
            </a:pPr>
            <a:r>
              <a:rPr lang="en-US" altLang="ko-KR">
                <a:latin typeface="KoPubWorld돋움체 Medium"/>
                <a:ea typeface="KoPubWorld돋움체 Medium"/>
              </a:rPr>
              <a:t>1500</a:t>
            </a:r>
            <a:r>
              <a:rPr lang="ko-KR" altLang="en-US">
                <a:latin typeface="KoPubWorld돋움체 Medium"/>
                <a:ea typeface="KoPubWorld돋움체 Medium"/>
              </a:rPr>
              <a:t>대</a:t>
            </a:r>
          </a:p>
          <a:p>
            <a:pPr algn="ctr">
              <a:defRPr lang="ko-KR" altLang="en-US"/>
            </a:pPr>
            <a:r>
              <a:rPr lang="en-US" altLang="ko-KR">
                <a:latin typeface="KoPubWorld돋움체 Medium"/>
                <a:ea typeface="KoPubWorld돋움체 Medium"/>
              </a:rPr>
              <a:t>(</a:t>
            </a:r>
            <a:r>
              <a:rPr lang="ko-KR" altLang="en-US">
                <a:latin typeface="KoPubWorld돋움체 Medium"/>
                <a:ea typeface="KoPubWorld돋움체 Medium"/>
              </a:rPr>
              <a:t>예상</a:t>
            </a:r>
            <a:r>
              <a:rPr lang="en-US" altLang="ko-KR">
                <a:latin typeface="KoPubWorld돋움체 Medium"/>
                <a:ea typeface="KoPubWorld돋움체 Medium"/>
              </a:rPr>
              <a:t>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87810" y="2004654"/>
            <a:ext cx="5719703" cy="450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i="1">
                <a:latin typeface="KoPubWorld돋움체 Medium"/>
                <a:ea typeface="KoPubWorld돋움체 Medium"/>
              </a:rPr>
              <a:t>"</a:t>
            </a:r>
            <a:r>
              <a:rPr lang="ko-KR" altLang="ko-KR" sz="2400" i="1">
                <a:latin typeface="KoPubWorld돋움체 Medium"/>
                <a:ea typeface="KoPubWorld돋움체 Medium"/>
              </a:rPr>
              <a:t>꽃싱이 대여소 우선 입지 선정</a:t>
            </a:r>
            <a:r>
              <a:rPr lang="ko-KR" altLang="en-US" sz="2400" i="1">
                <a:latin typeface="KoPubWorld돋움체 Medium"/>
                <a:ea typeface="KoPubWorld돋움체 Medium"/>
              </a:rPr>
              <a:t>"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36488" y="2455545"/>
            <a:ext cx="4865377" cy="36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chemeClr val="bg1">
                    <a:lumMod val="30000"/>
                  </a:schemeClr>
                </a:solidFill>
                <a:latin typeface="KoPubWorld돋움체 Medium"/>
                <a:ea typeface="KoPubWorld돋움체 Medium"/>
              </a:rPr>
              <a:t>: </a:t>
            </a:r>
            <a:r>
              <a:rPr lang="ko-KR" altLang="en-US">
                <a:solidFill>
                  <a:schemeClr val="bg1">
                    <a:lumMod val="30000"/>
                  </a:schemeClr>
                </a:solidFill>
                <a:latin typeface="KoPubWorld돋움체 Medium"/>
                <a:ea typeface="KoPubWorld돋움체 Medium"/>
              </a:rPr>
              <a:t>제한된 예산 하에서 적절한 꽃싱이 대여소 재배치 </a:t>
            </a:r>
            <a:r>
              <a:rPr lang="en-US" altLang="ko-KR">
                <a:solidFill>
                  <a:schemeClr val="bg1">
                    <a:lumMod val="30000"/>
                  </a:schemeClr>
                </a:solidFill>
                <a:latin typeface="KoPubWorld돋움체 Medium"/>
                <a:ea typeface="KoPubWorld돋움체 Medium"/>
              </a:rPr>
              <a:t>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997485" y="3183632"/>
            <a:ext cx="10020760" cy="1738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KoPubWorld돋움체 Medium"/>
                <a:ea typeface="KoPubWorld돋움체 Medium"/>
              </a:rPr>
              <a:t>전주시는 현재 “꽃싱이” 공영자전거 대여 시스템을 운영하고 있다.</a:t>
            </a:r>
          </a:p>
          <a:p>
            <a:pPr>
              <a:defRPr lang="ko-KR" altLang="en-US"/>
            </a:pPr>
            <a:r>
              <a:rPr lang="ko-KR" altLang="en-US">
                <a:latin typeface="KoPubWorld돋움체 Medium"/>
                <a:ea typeface="KoPubWorld돋움체 Medium"/>
              </a:rPr>
              <a:t>전국적으로 공유 자전거에 대한 수요가 증가하고있으나, </a:t>
            </a:r>
            <a:r>
              <a:rPr lang="ko-KR" altLang="en-US">
                <a:solidFill>
                  <a:schemeClr val="accent1">
                    <a:lumMod val="90000"/>
                  </a:schemeClr>
                </a:solidFill>
                <a:latin typeface="KoPubWorld돋움체 Bold"/>
                <a:ea typeface="KoPubWorld돋움체 Bold"/>
              </a:rPr>
              <a:t>전주시 시민의 꽃싱이의 이용률은 줄어들고</a:t>
            </a:r>
            <a:r>
              <a:rPr lang="ko-KR" altLang="en-US">
                <a:latin typeface="KoPubWorld돋움체 Medium"/>
                <a:ea typeface="KoPubWorld돋움체 Medium"/>
              </a:rPr>
              <a:t> 있다.</a:t>
            </a:r>
          </a:p>
          <a:p>
            <a:pPr>
              <a:defRPr lang="ko-KR" altLang="en-US"/>
            </a:pPr>
            <a:endParaRPr lang="ko-KR" altLang="en-US">
              <a:latin typeface="KoPubWorld돋움체 Medium"/>
              <a:ea typeface="KoPubWorld돋움체 Medium"/>
            </a:endParaRPr>
          </a:p>
          <a:p>
            <a:pPr>
              <a:defRPr lang="ko-KR" altLang="en-US"/>
            </a:pPr>
            <a:r>
              <a:rPr lang="ko-KR" altLang="en-US">
                <a:latin typeface="KoPubWorld돋움체 Medium"/>
                <a:ea typeface="KoPubWorld돋움체 Medium"/>
              </a:rPr>
              <a:t>	꽃싱이 </a:t>
            </a:r>
            <a:r>
              <a:rPr lang="ko-KR" altLang="en-US">
                <a:solidFill>
                  <a:srgbClr val="3057B9"/>
                </a:solidFill>
                <a:latin typeface="KoPubWorld돋움체 Bold"/>
                <a:ea typeface="KoPubWorld돋움체 Bold"/>
              </a:rPr>
              <a:t>대여소를 적절한 곳으로 재배치</a:t>
            </a:r>
            <a:r>
              <a:rPr lang="ko-KR" altLang="en-US">
                <a:latin typeface="KoPubWorld돋움체 Medium"/>
                <a:ea typeface="KoPubWorld돋움체 Medium"/>
              </a:rPr>
              <a:t>하여 </a:t>
            </a:r>
          </a:p>
          <a:p>
            <a:pPr>
              <a:defRPr lang="ko-KR" altLang="en-US"/>
            </a:pPr>
            <a:r>
              <a:rPr lang="ko-KR" altLang="en-US">
                <a:latin typeface="KoPubWorld돋움체 Medium"/>
                <a:ea typeface="KoPubWorld돋움체 Medium"/>
              </a:rPr>
              <a:t>	        전주 시민의 편의를 증대하고자 한다. 제한된 예산 하에서 </a:t>
            </a:r>
          </a:p>
          <a:p>
            <a:pPr>
              <a:defRPr lang="ko-KR" altLang="en-US"/>
            </a:pPr>
            <a:r>
              <a:rPr lang="ko-KR" altLang="en-US">
                <a:latin typeface="KoPubWorld돋움체 Medium"/>
                <a:ea typeface="KoPubWorld돋움체 Medium"/>
              </a:rPr>
              <a:t> 		가장 이용률이 높을 것으로 예상되는 장소를 선정하였다.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356986" y="4824504"/>
            <a:ext cx="640940" cy="640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172636"/>
            <a:ext cx="10048875" cy="991081"/>
            <a:chOff x="0" y="172636"/>
            <a:chExt cx="10048875" cy="991081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412749" y="725488"/>
              <a:ext cx="9064627" cy="0"/>
            </a:xfrm>
            <a:prstGeom prst="line">
              <a:avLst/>
            </a:prstGeom>
            <a:ln w="28575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0" y="846534"/>
              <a:ext cx="1581151" cy="317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1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분석개요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05238" y="317739"/>
              <a:ext cx="2831795" cy="777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/>
              </a:pPr>
              <a:r>
                <a:rPr lang="en-US" altLang="ko-KR" sz="2000">
                  <a:latin typeface="KoPubWorld돋움체 Bold"/>
                  <a:ea typeface="KoPubWorld돋움체 Bold"/>
                </a:rPr>
                <a:t>Analysis</a:t>
              </a:r>
            </a:p>
            <a:p>
              <a:pPr>
                <a:defRPr lang="ko-KR"/>
              </a:pPr>
              <a:endParaRPr lang="en-US" altLang="ko-KR" sz="2500">
                <a:latin typeface="KoPubWorld돋움체 Bold"/>
                <a:ea typeface="KoPubWorld돋움체 Bol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16330" y="792956"/>
              <a:ext cx="2266157" cy="348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700">
                  <a:solidFill>
                    <a:schemeClr val="tx1"/>
                  </a:solidFill>
                  <a:latin typeface="KoPubWorld돋움체 Medium"/>
                  <a:ea typeface="KoPubWorld돋움체 Medium"/>
                </a:rPr>
                <a:t>2</a:t>
              </a:r>
              <a:r>
                <a:rPr lang="ko-KR" altLang="en-US" sz="1700">
                  <a:solidFill>
                    <a:schemeClr val="tx1"/>
                  </a:solidFill>
                  <a:latin typeface="KoPubWorld돋움체 Medium"/>
                  <a:ea typeface="KoPubWorld돋움체 Medium"/>
                </a:rPr>
                <a:t> 분석 과정 상세 내용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58611" y="828674"/>
              <a:ext cx="2730500" cy="317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3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결과 해석 및 시사점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23144" y="821531"/>
              <a:ext cx="2730500" cy="319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4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활용방안 및 기대 효과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27363" y="833437"/>
              <a:ext cx="3121512" cy="317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5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활용 데이터 및 참고 문헌</a:t>
              </a: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l="60550" t="38190" r="33500" b="52430"/>
            <a:stretch>
              <a:fillRect/>
            </a:stretch>
          </p:blipFill>
          <p:spPr>
            <a:xfrm>
              <a:off x="1376513" y="172636"/>
              <a:ext cx="600050" cy="53119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272891" y="1367552"/>
            <a:ext cx="3417094" cy="364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▶ </a:t>
            </a:r>
            <a:r>
              <a:rPr lang="ko-KR" altLang="en-US">
                <a:solidFill>
                  <a:schemeClr val="tx1">
                    <a:lumMod val="70000"/>
                    <a:lumOff val="30000"/>
                  </a:schemeClr>
                </a:solidFill>
                <a:latin typeface="KoPubWorld돋움체 Bold"/>
                <a:ea typeface="KoPubWorld돋움체 Bold"/>
              </a:rPr>
              <a:t>변수 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2890" y="2916065"/>
            <a:ext cx="3674527" cy="358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KoPubWorld돋움체 Bold"/>
                <a:ea typeface="KoPubWorld돋움체 Bold"/>
              </a:rPr>
              <a:t>▶ 데이터 가공 및 </a:t>
            </a:r>
            <a:r>
              <a:rPr lang="ko-KR" altLang="en-US">
                <a:solidFill>
                  <a:schemeClr val="tx1">
                    <a:lumMod val="70000"/>
                    <a:lumOff val="30000"/>
                  </a:schemeClr>
                </a:solidFill>
                <a:latin typeface="KoPubWorld돋움체 Bold"/>
                <a:ea typeface="KoPubWorld돋움체 Bold"/>
              </a:rPr>
              <a:t>클러스터링 방법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2889" y="5664188"/>
            <a:ext cx="3048000" cy="573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>
                <a:latin typeface="KoPubWorld돋움체 Light"/>
                <a:ea typeface="KoPubWorld돋움체 Light"/>
              </a:rPr>
              <a:t>주어진 데이터를 k개의 </a:t>
            </a:r>
          </a:p>
          <a:p>
            <a:pPr algn="ctr">
              <a:defRPr lang="ko-KR" altLang="en-US"/>
            </a:pPr>
            <a:r>
              <a:rPr lang="ko-KR" altLang="en-US" sz="1600">
                <a:latin typeface="KoPubWorld돋움체 Light"/>
                <a:ea typeface="KoPubWorld돋움체 Light"/>
              </a:rPr>
              <a:t>클러스터로 묶는 알고리즘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316015" y="5599300"/>
            <a:ext cx="3059906" cy="820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>
                <a:latin typeface="KoPubWorld돋움체 Light"/>
                <a:ea typeface="KoPubWorld돋움체 Light"/>
              </a:rPr>
              <a:t>개별 데이터 포인트들이 데이터 분포가 높은 곳으로 이동하면서 군집화를 수행하는 알고리즘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82063" y="5567748"/>
            <a:ext cx="2333624" cy="823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>
                <a:latin typeface="KoPubWorld돋움체 Light"/>
                <a:ea typeface="KoPubWorld돋움체 Light"/>
              </a:rPr>
              <a:t>특정 공간 내에 데이터 밀도 차이를 기반으로 하는 알고리즘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1212292" y="5243898"/>
            <a:ext cx="1881188" cy="365999"/>
            <a:chOff x="1374219" y="5518546"/>
            <a:chExt cx="1881188" cy="365999"/>
          </a:xfrm>
        </p:grpSpPr>
        <p:sp>
          <p:nvSpPr>
            <p:cNvPr id="32" name="사각형: 둥근 모서리 31"/>
            <p:cNvSpPr/>
            <p:nvPr/>
          </p:nvSpPr>
          <p:spPr>
            <a:xfrm>
              <a:off x="1383745" y="5624274"/>
              <a:ext cx="1092214" cy="22050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/>
              </a:pPr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74219" y="5518546"/>
              <a:ext cx="1881188" cy="365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>
                  <a:latin typeface="KoPubWorld돋움체 Medium"/>
                  <a:ea typeface="KoPubWorld돋움체 Medium"/>
                </a:rPr>
                <a:t>K-means</a:t>
              </a:r>
            </a:p>
          </p:txBody>
        </p:sp>
      </p:grpSp>
      <p:sp>
        <p:nvSpPr>
          <p:cNvPr id="35" name="사각형: 둥근 모서리 34"/>
          <p:cNvSpPr/>
          <p:nvPr/>
        </p:nvSpPr>
        <p:spPr>
          <a:xfrm>
            <a:off x="5305425" y="5376891"/>
            <a:ext cx="1223182" cy="182999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248275" y="5241516"/>
            <a:ext cx="1881188" cy="365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latin typeface="KoPubWorld돋움체 Medium"/>
                <a:ea typeface="KoPubWorld돋움체 Medium"/>
              </a:rPr>
              <a:t>Mean-shift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9501187" y="5193891"/>
            <a:ext cx="1881188" cy="365999"/>
            <a:chOff x="9663113" y="5373289"/>
            <a:chExt cx="1881188" cy="365999"/>
          </a:xfrm>
        </p:grpSpPr>
        <p:sp>
          <p:nvSpPr>
            <p:cNvPr id="38" name="사각형: 둥근 모서리 37"/>
            <p:cNvSpPr/>
            <p:nvPr/>
          </p:nvSpPr>
          <p:spPr>
            <a:xfrm>
              <a:off x="9672639" y="5469492"/>
              <a:ext cx="1092214" cy="22050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/>
              </a:pPr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663113" y="5373289"/>
              <a:ext cx="1881188" cy="365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>
                  <a:latin typeface="KoPubWorld돋움체 Medium"/>
                  <a:ea typeface="KoPubWorld돋움체 Medium"/>
                </a:rPr>
                <a:t>DBSCAN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26760" y="1779270"/>
            <a:ext cx="11538480" cy="819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>
                <a:latin typeface="KoPubWorld돋움체 Light"/>
                <a:ea typeface="KoPubWorld돋움체 Light"/>
              </a:rPr>
              <a:t>서울시를 대상으로 한 공공자전거(이하 '따릉이') 수요 예측 연구 결과를 바탕으로, 전주시 공공자전거 수요 예측을 진행하고자 한다</a:t>
            </a:r>
            <a:r>
              <a:rPr lang="en-US" altLang="ko-KR" sz="1600">
                <a:latin typeface="KoPubWorld돋움체 Light"/>
                <a:ea typeface="KoPubWorld돋움체 Light"/>
              </a:rPr>
              <a:t>.</a:t>
            </a:r>
            <a:r>
              <a:rPr lang="ko-KR" altLang="en-US" sz="1600">
                <a:latin typeface="KoPubWorld돋움체 Light"/>
                <a:ea typeface="KoPubWorld돋움체 Light"/>
              </a:rPr>
              <a:t> </a:t>
            </a:r>
          </a:p>
          <a:p>
            <a:pPr>
              <a:defRPr/>
            </a:pPr>
            <a:r>
              <a:rPr lang="ko-KR" altLang="en-US" sz="1600">
                <a:latin typeface="KoPubWorld돋움체 Light"/>
                <a:ea typeface="KoPubWorld돋움체 Light"/>
              </a:rPr>
              <a:t>선행 연구들을 분석한 결과 공공자전거 수요에는 버스정류장 위치, 잠재수요, 거주 인구, 하천 유무를 가장 중요한 변수로 뽑았다</a:t>
            </a:r>
            <a:r>
              <a:rPr lang="en-US" altLang="ko-KR" sz="1600">
                <a:latin typeface="KoPubWorld돋움체 Light"/>
                <a:ea typeface="KoPubWorld돋움체 Light"/>
              </a:rPr>
              <a:t>.</a:t>
            </a:r>
          </a:p>
          <a:p>
            <a:pPr>
              <a:defRPr/>
            </a:pPr>
            <a:r>
              <a:rPr lang="ko-KR" altLang="en-US" sz="1600">
                <a:latin typeface="KoPubWorld돋움체 Light"/>
                <a:ea typeface="KoPubWorld돋움체 Light"/>
              </a:rPr>
              <a:t>클러스터링을 통해 공공자전거 대여소 배치가 우선적으로 필요한 지역을 알아보았다</a:t>
            </a:r>
            <a:r>
              <a:rPr lang="en-US" altLang="ko-KR" sz="1600">
                <a:latin typeface="KoPubWorld돋움체 Light"/>
                <a:ea typeface="KoPubWorld돋움체 Light"/>
              </a:rPr>
              <a:t>.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1433909" y="3641006"/>
            <a:ext cx="1095053" cy="365999"/>
            <a:chOff x="1374219" y="5518546"/>
            <a:chExt cx="1881188" cy="365999"/>
          </a:xfrm>
        </p:grpSpPr>
        <p:sp>
          <p:nvSpPr>
            <p:cNvPr id="69" name="사각형: 둥근 모서리 68"/>
            <p:cNvSpPr/>
            <p:nvPr/>
          </p:nvSpPr>
          <p:spPr>
            <a:xfrm>
              <a:off x="1383745" y="5624274"/>
              <a:ext cx="1092214" cy="22050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/>
              </a:pPr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374217" y="5518546"/>
              <a:ext cx="1881189" cy="365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>
                  <a:latin typeface="KoPubWorld돋움체 Medium"/>
                  <a:ea typeface="KoPubWorld돋움체 Medium"/>
                </a:rPr>
                <a:t>PCA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866954" y="4054630"/>
            <a:ext cx="1859870" cy="821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atin typeface="KoPubWorld돋움체 Light"/>
                <a:ea typeface="KoPubWorld돋움체 Light"/>
              </a:rPr>
              <a:t>고차원의 데이터를 </a:t>
            </a:r>
          </a:p>
          <a:p>
            <a:pPr algn="ctr">
              <a:defRPr/>
            </a:pPr>
            <a:r>
              <a:rPr lang="ko-KR" altLang="en-US" sz="1600">
                <a:latin typeface="KoPubWorld돋움체 Light"/>
                <a:ea typeface="KoPubWorld돋움체 Light"/>
              </a:rPr>
              <a:t>저차원의 데이터로 </a:t>
            </a:r>
          </a:p>
          <a:p>
            <a:pPr algn="ctr">
              <a:defRPr/>
            </a:pPr>
            <a:r>
              <a:rPr lang="ko-KR" altLang="en-US" sz="1600">
                <a:latin typeface="KoPubWorld돋움체 Light"/>
                <a:ea typeface="KoPubWorld돋움체 Light"/>
              </a:rPr>
              <a:t>환원시키는 기법</a:t>
            </a:r>
            <a:endParaRPr lang="en-US" altLang="ko-KR" sz="1600"/>
          </a:p>
        </p:txBody>
      </p:sp>
      <p:sp>
        <p:nvSpPr>
          <p:cNvPr id="72" name="사각형: 둥근 모서리 71"/>
          <p:cNvSpPr/>
          <p:nvPr/>
        </p:nvSpPr>
        <p:spPr>
          <a:xfrm>
            <a:off x="3093480" y="3602906"/>
            <a:ext cx="7919478" cy="1234988"/>
          </a:xfrm>
          <a:prstGeom prst="roundRect">
            <a:avLst>
              <a:gd name="adj" fmla="val 16667"/>
            </a:avLst>
          </a:prstGeom>
          <a:noFill/>
          <a:ln>
            <a:solidFill>
              <a:srgbClr val="BFBFB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75" name="그룹 74"/>
          <p:cNvGrpSpPr/>
          <p:nvPr/>
        </p:nvGrpSpPr>
        <p:grpSpPr>
          <a:xfrm>
            <a:off x="3486407" y="3690097"/>
            <a:ext cx="1666617" cy="365090"/>
            <a:chOff x="3495932" y="3756772"/>
            <a:chExt cx="1666617" cy="365090"/>
          </a:xfrm>
        </p:grpSpPr>
        <p:sp>
          <p:nvSpPr>
            <p:cNvPr id="73" name="직사각형 72"/>
            <p:cNvSpPr/>
            <p:nvPr/>
          </p:nvSpPr>
          <p:spPr>
            <a:xfrm>
              <a:off x="3495932" y="3824005"/>
              <a:ext cx="1528505" cy="23062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082312" y="3756772"/>
              <a:ext cx="1080238" cy="365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/>
                <a:t>x1</a:t>
              </a: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3482706" y="3965302"/>
            <a:ext cx="1666617" cy="365090"/>
            <a:chOff x="3495932" y="3756772"/>
            <a:chExt cx="1666617" cy="365090"/>
          </a:xfrm>
        </p:grpSpPr>
        <p:sp>
          <p:nvSpPr>
            <p:cNvPr id="77" name="직사각형 76"/>
            <p:cNvSpPr/>
            <p:nvPr/>
          </p:nvSpPr>
          <p:spPr>
            <a:xfrm>
              <a:off x="3495932" y="3824005"/>
              <a:ext cx="1528505" cy="23062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082312" y="3756772"/>
              <a:ext cx="1080238" cy="3666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/>
                <a:t>x2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3482706" y="4239450"/>
            <a:ext cx="1666617" cy="365090"/>
            <a:chOff x="3495932" y="3756772"/>
            <a:chExt cx="1666617" cy="365090"/>
          </a:xfrm>
        </p:grpSpPr>
        <p:sp>
          <p:nvSpPr>
            <p:cNvPr id="80" name="직사각형 79"/>
            <p:cNvSpPr/>
            <p:nvPr/>
          </p:nvSpPr>
          <p:spPr>
            <a:xfrm>
              <a:off x="3495932" y="3824005"/>
              <a:ext cx="1528505" cy="23062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082312" y="3756772"/>
              <a:ext cx="1080238" cy="365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/>
                <a:t>x3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4090510" y="4547390"/>
            <a:ext cx="470059" cy="49601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...</a:t>
            </a:r>
          </a:p>
        </p:txBody>
      </p:sp>
      <p:sp>
        <p:nvSpPr>
          <p:cNvPr id="83" name="화살표: 오른쪽 82"/>
          <p:cNvSpPr/>
          <p:nvPr/>
        </p:nvSpPr>
        <p:spPr>
          <a:xfrm>
            <a:off x="5845968" y="3799474"/>
            <a:ext cx="2341604" cy="8300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FE6F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6651967" y="4035580"/>
            <a:ext cx="1112732" cy="36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PCA</a:t>
            </a:r>
          </a:p>
        </p:txBody>
      </p:sp>
      <p:grpSp>
        <p:nvGrpSpPr>
          <p:cNvPr id="90" name="그룹 89"/>
          <p:cNvGrpSpPr/>
          <p:nvPr/>
        </p:nvGrpSpPr>
        <p:grpSpPr>
          <a:xfrm>
            <a:off x="8661819" y="3770899"/>
            <a:ext cx="1435092" cy="348372"/>
            <a:chOff x="8661819" y="3799474"/>
            <a:chExt cx="1435092" cy="348372"/>
          </a:xfrm>
        </p:grpSpPr>
        <p:sp>
          <p:nvSpPr>
            <p:cNvPr id="85" name="타원 84"/>
            <p:cNvSpPr/>
            <p:nvPr/>
          </p:nvSpPr>
          <p:spPr>
            <a:xfrm>
              <a:off x="8661819" y="3799474"/>
              <a:ext cx="1435092" cy="348372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140071" y="3801146"/>
              <a:ext cx="640935" cy="3450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700"/>
                <a:t>PC1</a:t>
              </a: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9379365" y="4160918"/>
            <a:ext cx="1435092" cy="348372"/>
            <a:chOff x="9379365" y="4199018"/>
            <a:chExt cx="1435092" cy="348372"/>
          </a:xfrm>
        </p:grpSpPr>
        <p:sp>
          <p:nvSpPr>
            <p:cNvPr id="87" name="타원 86"/>
            <p:cNvSpPr/>
            <p:nvPr/>
          </p:nvSpPr>
          <p:spPr>
            <a:xfrm>
              <a:off x="9379365" y="4199018"/>
              <a:ext cx="1435092" cy="348372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838567" y="4200690"/>
              <a:ext cx="640935" cy="3450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700"/>
                <a:t>PC2</a:t>
              </a: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9379366" y="4517143"/>
            <a:ext cx="470059" cy="49601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...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86820" y="2626848"/>
            <a:ext cx="11443147" cy="24882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9" name="화살표: 오각형 58"/>
          <p:cNvSpPr/>
          <p:nvPr/>
        </p:nvSpPr>
        <p:spPr>
          <a:xfrm>
            <a:off x="8934616" y="2275393"/>
            <a:ext cx="3037780" cy="304800"/>
          </a:xfrm>
          <a:prstGeom prst="homePlate">
            <a:avLst>
              <a:gd name="adj" fmla="val 50000"/>
            </a:avLst>
          </a:prstGeom>
          <a:solidFill>
            <a:srgbClr val="A0B4E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8" name="화살표: 오각형 57"/>
          <p:cNvSpPr/>
          <p:nvPr/>
        </p:nvSpPr>
        <p:spPr>
          <a:xfrm>
            <a:off x="6021037" y="2275393"/>
            <a:ext cx="3095703" cy="304800"/>
          </a:xfrm>
          <a:prstGeom prst="homePlate">
            <a:avLst>
              <a:gd name="adj" fmla="val 50000"/>
            </a:avLst>
          </a:prstGeom>
          <a:solidFill>
            <a:srgbClr val="C0CDE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7" name="화살표: 오각형 56"/>
          <p:cNvSpPr/>
          <p:nvPr/>
        </p:nvSpPr>
        <p:spPr>
          <a:xfrm>
            <a:off x="3106387" y="2275691"/>
            <a:ext cx="3142012" cy="304800"/>
          </a:xfrm>
          <a:prstGeom prst="homePlate">
            <a:avLst>
              <a:gd name="adj" fmla="val 50000"/>
            </a:avLst>
          </a:prstGeom>
          <a:solidFill>
            <a:srgbClr val="DFE6F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6" name="화살표: 오각형 55"/>
          <p:cNvSpPr/>
          <p:nvPr/>
        </p:nvSpPr>
        <p:spPr>
          <a:xfrm>
            <a:off x="386820" y="2275691"/>
            <a:ext cx="2907592" cy="304800"/>
          </a:xfrm>
          <a:prstGeom prst="homePlat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18" name="그룹 17"/>
          <p:cNvGrpSpPr/>
          <p:nvPr/>
        </p:nvGrpSpPr>
        <p:grpSpPr>
          <a:xfrm>
            <a:off x="0" y="172636"/>
            <a:ext cx="10048875" cy="991081"/>
            <a:chOff x="0" y="172636"/>
            <a:chExt cx="10048875" cy="991081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412749" y="725488"/>
              <a:ext cx="9064627" cy="0"/>
            </a:xfrm>
            <a:prstGeom prst="line">
              <a:avLst/>
            </a:prstGeom>
            <a:ln w="28575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0" y="846534"/>
              <a:ext cx="1581151" cy="317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1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분석개요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16330" y="792956"/>
              <a:ext cx="2266157" cy="348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700">
                  <a:solidFill>
                    <a:schemeClr val="tx1"/>
                  </a:solidFill>
                  <a:latin typeface="KoPubWorld돋움체 Medium"/>
                  <a:ea typeface="KoPubWorld돋움체 Medium"/>
                </a:rPr>
                <a:t>2</a:t>
              </a:r>
              <a:r>
                <a:rPr lang="ko-KR" altLang="en-US" sz="1700">
                  <a:solidFill>
                    <a:schemeClr val="tx1"/>
                  </a:solidFill>
                  <a:latin typeface="KoPubWorld돋움체 Medium"/>
                  <a:ea typeface="KoPubWorld돋움체 Medium"/>
                </a:rPr>
                <a:t> 분석 과정 상세 내용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58611" y="828674"/>
              <a:ext cx="2730500" cy="317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3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결과 해석 및 시사점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23144" y="821531"/>
              <a:ext cx="2730500" cy="319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4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활용방안 및 기대 효과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27363" y="833437"/>
              <a:ext cx="3121512" cy="317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5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활용 데이터 및 참고 문헌</a:t>
              </a: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l="60550" t="38190" r="33500" b="52430"/>
            <a:stretch>
              <a:fillRect/>
            </a:stretch>
          </p:blipFill>
          <p:spPr>
            <a:xfrm>
              <a:off x="1376513" y="172636"/>
              <a:ext cx="600050" cy="53119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386820" y="1580900"/>
            <a:ext cx="3417094" cy="364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KoPubWorld돋움체 Medium"/>
                <a:ea typeface="KoPubWorld돋움체 Medium"/>
              </a:rPr>
              <a:t>▶ 분석 절차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1169" y="2304861"/>
            <a:ext cx="1785648" cy="285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>
                <a:latin typeface="KoPubWorld돋움체 Medium"/>
                <a:ea typeface="KoPubWorld돋움체 Medium"/>
              </a:rPr>
              <a:t> 데이터 수집 및 생성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84344" y="2304861"/>
            <a:ext cx="2764056" cy="285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>
                <a:latin typeface="KoPubWorld돋움체 Medium"/>
                <a:ea typeface="KoPubWorld돋움체 Medium"/>
              </a:rPr>
              <a:t>데이터 가공 및 전처리</a:t>
            </a:r>
            <a:r>
              <a:rPr lang="en-US" altLang="ko-KR" sz="1300">
                <a:latin typeface="KoPubWorld돋움체 Medium"/>
                <a:ea typeface="KoPubWorld돋움체 Medium"/>
              </a:rPr>
              <a:t>(</a:t>
            </a:r>
            <a:r>
              <a:rPr lang="ko-KR" altLang="en-US" sz="1300">
                <a:latin typeface="KoPubWorld돋움체 Medium"/>
                <a:ea typeface="KoPubWorld돋움체 Medium"/>
              </a:rPr>
              <a:t>차원축소</a:t>
            </a:r>
            <a:r>
              <a:rPr lang="en-US" altLang="ko-KR" sz="1300">
                <a:latin typeface="KoPubWorld돋움체 Medium"/>
                <a:ea typeface="KoPubWorld돋움체 Medium"/>
              </a:rPr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41508" y="2304563"/>
            <a:ext cx="2711438" cy="285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>
                <a:latin typeface="KoPubWorld돋움체 Medium"/>
                <a:ea typeface="KoPubWorld돋움체 Medium"/>
              </a:rPr>
              <a:t>클러스터링 모델 선택 + 평가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20275" y="2304861"/>
            <a:ext cx="1785648" cy="285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>
                <a:latin typeface="KoPubWorld돋움체 Medium"/>
                <a:ea typeface="KoPubWorld돋움체 Medium"/>
              </a:rPr>
              <a:t>우선입지 위치 선정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8506" y="2944346"/>
            <a:ext cx="2209800" cy="1664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latin typeface="KoPubWorld돋움체 Light"/>
                <a:ea typeface="KoPubWorld돋움체 Light"/>
              </a:rPr>
              <a:t>제공받은 데이터: </a:t>
            </a:r>
          </a:p>
          <a:p>
            <a:pPr algn="ctr">
              <a:defRPr/>
            </a:pPr>
            <a:r>
              <a:rPr lang="ko-KR" altLang="en-US" sz="1300">
                <a:latin typeface="KoPubWorld돋움체 Light"/>
                <a:ea typeface="KoPubWorld돋움체 Light"/>
              </a:rPr>
              <a:t>동별거주인구, 동별 버스정류장 개수, 동별 사업체 및 종사자 수, 잠재수요 수</a:t>
            </a:r>
          </a:p>
          <a:p>
            <a:pPr algn="ctr">
              <a:defRPr/>
            </a:pPr>
            <a:endParaRPr lang="ko-KR" altLang="en-US" sz="1300">
              <a:latin typeface="KoPubWorld돋움체 Light"/>
              <a:ea typeface="KoPubWorld돋움체 Light"/>
            </a:endParaRPr>
          </a:p>
          <a:p>
            <a:pPr algn="ctr">
              <a:defRPr/>
            </a:pPr>
            <a:r>
              <a:rPr lang="ko-KR" altLang="en-US" sz="1300">
                <a:latin typeface="KoPubWorld돋움체 Light"/>
                <a:ea typeface="KoPubWorld돋움체 Light"/>
              </a:rPr>
              <a:t>직접 생성한 데이터: </a:t>
            </a:r>
          </a:p>
          <a:p>
            <a:pPr algn="ctr">
              <a:defRPr/>
            </a:pPr>
            <a:r>
              <a:rPr lang="ko-KR" altLang="en-US" sz="1300">
                <a:latin typeface="KoPubWorld돋움체 Light"/>
                <a:ea typeface="KoPubWorld돋움체 Light"/>
              </a:rPr>
              <a:t>동별 자전거 도로 개수 , 동별 주요 관광지 수, 하천 수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624073" y="2958465"/>
            <a:ext cx="2094642" cy="1478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1300">
              <a:latin typeface="KoPubWorld돋움체 Light"/>
              <a:ea typeface="KoPubWorld돋움체 Light"/>
            </a:endParaRPr>
          </a:p>
          <a:p>
            <a:pPr algn="ctr">
              <a:defRPr/>
            </a:pPr>
            <a:r>
              <a:rPr lang="ko-KR" altLang="en-US" sz="1300">
                <a:latin typeface="KoPubWorld돋움체 Bold"/>
                <a:ea typeface="KoPubWorld돋움체 Bold"/>
              </a:rPr>
              <a:t>PCA</a:t>
            </a:r>
          </a:p>
          <a:p>
            <a:pPr algn="ctr">
              <a:defRPr/>
            </a:pPr>
            <a:r>
              <a:rPr lang="ko-KR" altLang="en-US" sz="1300">
                <a:latin typeface="KoPubWorld돋움체 Light"/>
                <a:ea typeface="KoPubWorld돋움체 Light"/>
              </a:rPr>
              <a:t>(고차원의 데이터를 </a:t>
            </a:r>
          </a:p>
          <a:p>
            <a:pPr algn="ctr">
              <a:defRPr/>
            </a:pPr>
            <a:r>
              <a:rPr lang="ko-KR" altLang="en-US" sz="1300">
                <a:latin typeface="KoPubWorld돋움체 Light"/>
                <a:ea typeface="KoPubWorld돋움체 Light"/>
              </a:rPr>
              <a:t>저차원의 데이터로 </a:t>
            </a:r>
          </a:p>
          <a:p>
            <a:pPr algn="ctr">
              <a:defRPr/>
            </a:pPr>
            <a:r>
              <a:rPr lang="ko-KR" altLang="en-US" sz="1300">
                <a:latin typeface="KoPubWorld돋움체 Light"/>
                <a:ea typeface="KoPubWorld돋움체 Light"/>
              </a:rPr>
              <a:t>환원시키는 기법)를 </a:t>
            </a:r>
          </a:p>
          <a:p>
            <a:pPr algn="ctr">
              <a:defRPr/>
            </a:pPr>
            <a:r>
              <a:rPr lang="ko-KR" altLang="en-US" sz="1300">
                <a:latin typeface="KoPubWorld돋움체 Light"/>
                <a:ea typeface="KoPubWorld돋움체 Light"/>
              </a:rPr>
              <a:t>활용해 9개의 feature를 </a:t>
            </a:r>
          </a:p>
          <a:p>
            <a:pPr algn="ctr">
              <a:defRPr/>
            </a:pPr>
            <a:r>
              <a:rPr lang="ko-KR" altLang="en-US" sz="1300">
                <a:latin typeface="KoPubWorld돋움체 Light"/>
                <a:ea typeface="KoPubWorld돋움체 Light"/>
              </a:rPr>
              <a:t>2차원으로 변경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72251" y="2787015"/>
            <a:ext cx="2181225" cy="206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latin typeface="KoPubWorld돋움체 Light"/>
                <a:ea typeface="KoPubWorld돋움체 Light"/>
              </a:rPr>
              <a:t>클러스터링 기법 </a:t>
            </a:r>
          </a:p>
          <a:p>
            <a:pPr algn="ctr">
              <a:defRPr/>
            </a:pPr>
            <a:r>
              <a:rPr lang="ko-KR" altLang="en-US" sz="1300">
                <a:latin typeface="KoPubWorld돋움체 Light"/>
                <a:ea typeface="KoPubWorld돋움체 Light"/>
              </a:rPr>
              <a:t>(KMeans, </a:t>
            </a:r>
            <a:r>
              <a:rPr lang="ko-KR" altLang="en-US" sz="1300">
                <a:latin typeface="KoPubWorld돋움체 Bold"/>
                <a:ea typeface="KoPubWorld돋움체 Bold"/>
              </a:rPr>
              <a:t>Meanshift</a:t>
            </a:r>
            <a:r>
              <a:rPr lang="ko-KR" altLang="en-US" sz="1300">
                <a:latin typeface="KoPubWorld돋움체 Light"/>
                <a:ea typeface="KoPubWorld돋움체 Light"/>
              </a:rPr>
              <a:t>, DBSCAN) 중</a:t>
            </a:r>
          </a:p>
          <a:p>
            <a:pPr algn="ctr">
              <a:defRPr/>
            </a:pPr>
            <a:r>
              <a:rPr lang="ko-KR" altLang="en-US" sz="1300">
                <a:latin typeface="KoPubWorld돋움체 Light"/>
                <a:ea typeface="KoPubWorld돋움체 Light"/>
              </a:rPr>
              <a:t>군집수를 지정하지 않는Mean-shift 기법 선택</a:t>
            </a:r>
          </a:p>
          <a:p>
            <a:pPr algn="ctr">
              <a:defRPr/>
            </a:pPr>
            <a:endParaRPr lang="ko-KR" altLang="en-US" sz="1300">
              <a:latin typeface="KoPubWorld돋움체 Light"/>
              <a:ea typeface="KoPubWorld돋움체 Light"/>
            </a:endParaRPr>
          </a:p>
          <a:p>
            <a:pPr algn="ctr">
              <a:defRPr/>
            </a:pPr>
            <a:r>
              <a:rPr lang="ko-KR" altLang="en-US" sz="1300">
                <a:latin typeface="KoPubWorld돋움체 Light"/>
                <a:ea typeface="KoPubWorld돋움체 Light"/>
              </a:rPr>
              <a:t>실루엣계수(해당 데이터가 같은 군집 내의 데이터와 얼마나 가깝게 군집화 돼있는지 나타내는 평가 지표) 확인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763126" y="2791946"/>
            <a:ext cx="1871372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9367221" y="2972509"/>
            <a:ext cx="2143452" cy="147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latin typeface="KoPubWorld돋움체 Light"/>
                <a:ea typeface="KoPubWorld돋움체 Light"/>
              </a:rPr>
              <a:t>위치 선정에 필요한 </a:t>
            </a:r>
          </a:p>
          <a:p>
            <a:pPr algn="ctr">
              <a:defRPr/>
            </a:pPr>
            <a:r>
              <a:rPr lang="ko-KR" altLang="en-US" sz="1300">
                <a:latin typeface="KoPubWorld돋움체 Light"/>
                <a:ea typeface="KoPubWorld돋움체 Light"/>
              </a:rPr>
              <a:t>변수 선택 </a:t>
            </a:r>
          </a:p>
          <a:p>
            <a:pPr algn="ctr">
              <a:defRPr/>
            </a:pPr>
            <a:r>
              <a:rPr lang="ko-KR" altLang="en-US" sz="1300">
                <a:latin typeface="KoPubWorld돋움체 Light"/>
                <a:ea typeface="KoPubWorld돋움체 Light"/>
              </a:rPr>
              <a:t>(전체산업, 학교수, </a:t>
            </a:r>
          </a:p>
          <a:p>
            <a:pPr algn="ctr">
              <a:defRPr/>
            </a:pPr>
            <a:r>
              <a:rPr lang="ko-KR" altLang="en-US" sz="1300">
                <a:latin typeface="KoPubWorld돋움체 Light"/>
                <a:ea typeface="KoPubWorld돋움체 Light"/>
              </a:rPr>
              <a:t>총인구_합계, 잠재수요, </a:t>
            </a:r>
          </a:p>
          <a:p>
            <a:pPr algn="ctr">
              <a:defRPr/>
            </a:pPr>
            <a:r>
              <a:rPr lang="ko-KR" altLang="en-US" sz="1300">
                <a:latin typeface="KoPubWorld돋움체 Light"/>
                <a:ea typeface="KoPubWorld돋움체 Light"/>
              </a:rPr>
              <a:t>자전거도로개수, </a:t>
            </a:r>
          </a:p>
          <a:p>
            <a:pPr algn="ctr">
              <a:defRPr/>
            </a:pPr>
            <a:r>
              <a:rPr lang="ko-KR" altLang="en-US" sz="1300">
                <a:latin typeface="KoPubWorld돋움체 Light"/>
                <a:ea typeface="KoPubWorld돋움체 Light"/>
              </a:rPr>
              <a:t>관광지개수, </a:t>
            </a:r>
          </a:p>
          <a:p>
            <a:pPr algn="ctr">
              <a:defRPr/>
            </a:pPr>
            <a:r>
              <a:rPr lang="ko-KR" altLang="en-US" sz="1300">
                <a:latin typeface="KoPubWorld돋움체 Light"/>
                <a:ea typeface="KoPubWorld돋움체 Light"/>
              </a:rPr>
              <a:t>버스정류장개수)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05238" y="317739"/>
            <a:ext cx="2831795" cy="77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2000">
                <a:latin typeface="KoPubWorld돋움체 Bold"/>
                <a:ea typeface="KoPubWorld돋움체 Bold"/>
              </a:rPr>
              <a:t>Analysis</a:t>
            </a:r>
          </a:p>
          <a:p>
            <a:pPr>
              <a:defRPr lang="ko-KR"/>
            </a:pPr>
            <a:endParaRPr lang="en-US" altLang="ko-KR" sz="2500">
              <a:latin typeface="KoPubWorld돋움체 Bold"/>
              <a:ea typeface="KoPubWorld돋움체 Bold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 rot="16200000" flipH="1">
            <a:off x="1909899" y="3851910"/>
            <a:ext cx="2488226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rot="16200000" flipH="1">
            <a:off x="4891224" y="3851910"/>
            <a:ext cx="2488226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rot="16200000" flipH="1">
            <a:off x="7738127" y="3851911"/>
            <a:ext cx="2488226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 rot="0">
            <a:off x="0" y="172636"/>
            <a:ext cx="10048875" cy="991081"/>
            <a:chOff x="0" y="172636"/>
            <a:chExt cx="10048875" cy="991081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412749" y="725488"/>
              <a:ext cx="9064627" cy="0"/>
            </a:xfrm>
            <a:prstGeom prst="line">
              <a:avLst/>
            </a:prstGeom>
            <a:ln w="28575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0" y="846534"/>
              <a:ext cx="1581151" cy="317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1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분석개요</a:t>
              </a:r>
              <a:endParaRPr lang="ko-KR" altLang="en-US" sz="1500">
                <a:solidFill>
                  <a:schemeClr val="bg1">
                    <a:lumMod val="70000"/>
                  </a:schemeClr>
                </a:solidFill>
                <a:latin typeface="KoPubWorld돋움체 Medium"/>
                <a:ea typeface="KoPubWorld돋움체 Medium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16330" y="792956"/>
              <a:ext cx="2266157" cy="348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700">
                  <a:solidFill>
                    <a:schemeClr val="tx1"/>
                  </a:solidFill>
                  <a:latin typeface="KoPubWorld돋움체 Medium"/>
                  <a:ea typeface="KoPubWorld돋움체 Medium"/>
                </a:rPr>
                <a:t>2</a:t>
              </a:r>
              <a:r>
                <a:rPr lang="ko-KR" altLang="en-US" sz="1700">
                  <a:solidFill>
                    <a:schemeClr val="tx1"/>
                  </a:solidFill>
                  <a:latin typeface="KoPubWorld돋움체 Medium"/>
                  <a:ea typeface="KoPubWorld돋움체 Medium"/>
                </a:rPr>
                <a:t> 분석 과정 상세 내용</a:t>
              </a:r>
              <a:endParaRPr lang="ko-KR" altLang="en-US" sz="1700">
                <a:solidFill>
                  <a:schemeClr val="tx1"/>
                </a:solidFill>
                <a:latin typeface="KoPubWorld돋움체 Medium"/>
                <a:ea typeface="KoPubWorld돋움체 Medium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58611" y="828674"/>
              <a:ext cx="2730500" cy="317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3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결과 해석 및 시사점 </a:t>
              </a:r>
              <a:endParaRPr lang="ko-KR" altLang="en-US" sz="1500">
                <a:solidFill>
                  <a:schemeClr val="bg1">
                    <a:lumMod val="70000"/>
                  </a:schemeClr>
                </a:solidFill>
                <a:latin typeface="KoPubWorld돋움체 Medium"/>
                <a:ea typeface="KoPubWorld돋움체 Medium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23144" y="821531"/>
              <a:ext cx="2730500" cy="319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4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활용방안 및 기대 효과</a:t>
              </a:r>
              <a:endParaRPr lang="ko-KR" altLang="en-US" sz="1500">
                <a:solidFill>
                  <a:schemeClr val="bg1">
                    <a:lumMod val="70000"/>
                  </a:schemeClr>
                </a:solidFill>
                <a:latin typeface="KoPubWorld돋움체 Medium"/>
                <a:ea typeface="KoPubWorld돋움체 Medium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27363" y="833437"/>
              <a:ext cx="3121512" cy="317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5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활용 데이터 및 참고 문헌</a:t>
              </a:r>
              <a:endParaRPr lang="ko-KR" altLang="en-US" sz="1500">
                <a:solidFill>
                  <a:schemeClr val="bg1">
                    <a:lumMod val="70000"/>
                  </a:schemeClr>
                </a:solidFill>
                <a:latin typeface="KoPubWorld돋움체 Medium"/>
                <a:ea typeface="KoPubWorld돋움체 Medium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l="60550" t="38190" r="33500" b="52430"/>
            <a:stretch>
              <a:fillRect/>
            </a:stretch>
          </p:blipFill>
          <p:spPr>
            <a:xfrm>
              <a:off x="1376513" y="172636"/>
              <a:ext cx="600050" cy="53119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272891" y="1367552"/>
            <a:ext cx="3417094" cy="364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KoPubWorld돋움체 Medium"/>
                <a:ea typeface="KoPubWorld돋움체 Medium"/>
              </a:rPr>
              <a:t>▶ 추가 변수 생성</a:t>
            </a:r>
            <a:endParaRPr lang="ko-KR" altLang="en-US">
              <a:latin typeface="KoPubWorld돋움체 Medium"/>
              <a:ea typeface="KoPubWorld돋움체 Medium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92125" y="2821414"/>
            <a:ext cx="3761423" cy="232291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353786" y="5210624"/>
            <a:ext cx="2176228" cy="29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>
                <a:latin typeface="KoPubWorld돋움체 Medium"/>
                <a:ea typeface="KoPubWorld돋움체 Medium"/>
              </a:rPr>
              <a:t>[따릉이 연령별 이용 비율]</a:t>
            </a:r>
            <a:endParaRPr lang="ko-KR" altLang="en-US" sz="1400">
              <a:latin typeface="KoPubWorld돋움체 Medium"/>
              <a:ea typeface="KoPubWorld돋움체 Medium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7148" y="5210624"/>
            <a:ext cx="4870614" cy="33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600">
                <a:latin typeface="KoPubWorld돋움체 Light"/>
                <a:ea typeface="KoPubWorld돋움체 Light"/>
              </a:rPr>
              <a:t>data3a = data3.groupby('행정동명칭').mean()</a:t>
            </a:r>
            <a:endParaRPr lang="ko-KR" altLang="en-US" sz="1600">
              <a:latin typeface="KoPubWorld돋움체 Light"/>
              <a:ea typeface="KoPubWorld돋움체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2328" y="5543178"/>
            <a:ext cx="4866384" cy="338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600">
                <a:latin typeface="KoPubWorld돋움체 Light"/>
                <a:ea typeface="KoPubWorld돋움체 Light"/>
              </a:rPr>
              <a:t>data = pd.merge(data1,data2, how='outer', on='동')</a:t>
            </a:r>
            <a:endParaRPr lang="ko-KR" altLang="en-US" sz="1600">
              <a:latin typeface="KoPubWorld돋움체 Light"/>
              <a:ea typeface="KoPubWorld돋움체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1872" y="5881537"/>
            <a:ext cx="4787816" cy="336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600">
                <a:latin typeface="KoPubWorld돋움체 Light"/>
                <a:ea typeface="KoPubWorld돋움체 Light"/>
              </a:rPr>
              <a:t>data = pd.merge(data ,data3, how='outer', on='동')</a:t>
            </a:r>
            <a:endParaRPr lang="ko-KR" altLang="en-US" sz="1600">
              <a:latin typeface="KoPubWorld돋움체 Light"/>
              <a:ea typeface="KoPubWorld돋움체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80129" y="6217928"/>
            <a:ext cx="470059" cy="49601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...</a:t>
            </a:r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7492125" y="154959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 rot="0">
            <a:off x="301879" y="1806059"/>
            <a:ext cx="10951669" cy="1527690"/>
            <a:chOff x="301879" y="1806059"/>
            <a:chExt cx="10951669" cy="1527690"/>
          </a:xfrm>
        </p:grpSpPr>
        <p:sp>
          <p:nvSpPr>
            <p:cNvPr id="30" name="사각형: 둥근 모서리 29"/>
            <p:cNvSpPr/>
            <p:nvPr/>
          </p:nvSpPr>
          <p:spPr>
            <a:xfrm>
              <a:off x="935827" y="1806059"/>
              <a:ext cx="10317720" cy="7200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1527" y="1963340"/>
              <a:ext cx="3388282" cy="36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35826" y="1863209"/>
              <a:ext cx="10317722" cy="6429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KoPubWorld돋움체 Light"/>
                  <a:ea typeface="KoPubWorld돋움체 Light"/>
                </a:rPr>
                <a:t>잠재수요 = (20대미만 인구수)*0.025 + (20대 인구수)*0.455 + (30대 인구수)*</a:t>
              </a:r>
              <a:r>
                <a:rPr lang="en-US" altLang="ko-KR">
                  <a:solidFill>
                    <a:schemeClr val="tx1"/>
                  </a:solidFill>
                  <a:latin typeface="KoPubWorld돋움체 Light"/>
                  <a:ea typeface="KoPubWorld돋움체 Light"/>
                </a:rPr>
                <a:t>0.249 +</a:t>
              </a:r>
              <a:r>
                <a:rPr lang="ko-KR" altLang="en-US">
                  <a:solidFill>
                    <a:schemeClr val="tx1"/>
                  </a:solidFill>
                  <a:latin typeface="KoPubWorld돋움체 Light"/>
                  <a:ea typeface="KoPubWorld돋움체 Light"/>
                </a:rPr>
                <a:t> (40대 인구수)*0.142 + (50대 인구수)*0.056 +(60대이상 인구수)*0.022</a:t>
              </a:r>
              <a:endParaRPr lang="ko-KR" altLang="en-US">
                <a:solidFill>
                  <a:schemeClr val="tx1"/>
                </a:solidFill>
                <a:latin typeface="KoPubWorld돋움체 Light"/>
                <a:ea typeface="KoPubWorld돋움체 Ligh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879" y="2789029"/>
              <a:ext cx="3417094" cy="3675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KoPubWorld돋움체 Medium"/>
                  <a:ea typeface="KoPubWorld돋움체 Medium"/>
                </a:rPr>
                <a:t>▶ 데이터 병합</a:t>
              </a:r>
              <a:endParaRPr lang="ko-KR" altLang="en-US">
                <a:latin typeface="KoPubWorld돋움체 Medium"/>
                <a:ea typeface="KoPubWorld돋움체 Medium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7943851" y="2745214"/>
              <a:ext cx="619125" cy="58853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47" name="직선 연결선 46"/>
            <p:cNvCxnSpPr/>
            <p:nvPr/>
          </p:nvCxnSpPr>
          <p:spPr>
            <a:xfrm rot="16200000" flipH="1">
              <a:off x="6396285" y="2306306"/>
              <a:ext cx="835323" cy="497678"/>
            </a:xfrm>
            <a:prstGeom prst="line">
              <a:avLst/>
            </a:prstGeom>
            <a:ln w="19050" algn="ctr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7051702" y="2972807"/>
              <a:ext cx="901432" cy="0"/>
            </a:xfrm>
            <a:prstGeom prst="line">
              <a:avLst/>
            </a:prstGeom>
            <a:ln w="19050" algn="ctr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6029865" y="2137484"/>
              <a:ext cx="708534" cy="0"/>
            </a:xfrm>
            <a:prstGeom prst="line">
              <a:avLst/>
            </a:prstGeom>
            <a:ln w="19050" algn="ctr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0" name="표 49"/>
          <p:cNvGraphicFramePr>
            <a:graphicFrameLocks noGrp="1"/>
          </p:cNvGraphicFramePr>
          <p:nvPr/>
        </p:nvGraphicFramePr>
        <p:xfrm>
          <a:off x="619621" y="3333749"/>
          <a:ext cx="4791075" cy="1644848"/>
        </p:xfrm>
        <a:graphic>
          <a:graphicData uri="http://schemas.openxmlformats.org/drawingml/2006/table">
            <a:tbl>
              <a:tblPr firstRow="1" bandRow="1">
                <a:tableStyleId>{5BBCF0C9-1C79-4413-BDAC-4FF0CCA5B560}</a:tableStyleId>
              </a:tblPr>
              <a:tblGrid>
                <a:gridCol w="1106805"/>
                <a:gridCol w="859155"/>
                <a:gridCol w="1402080"/>
                <a:gridCol w="440055"/>
                <a:gridCol w="982980"/>
              </a:tblGrid>
              <a:tr h="277648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전제산업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자전거 도로 개수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…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잠재수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45790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동서학동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447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6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KoPubWorld돋움체 Light"/>
                          <a:ea typeface="KoPubWorld돋움체 Light"/>
                        </a:rPr>
                        <a:t>5999.111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</a:tr>
              <a:tr h="0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서서학동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512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2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KoPubWorld돋움체 Light"/>
                          <a:ea typeface="KoPubWorld돋움체 Light"/>
                        </a:rPr>
                        <a:t>3123.2602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</a:tr>
              <a:tr h="277540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중화산1동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926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3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KoPubWorld돋움체 Light"/>
                          <a:ea typeface="KoPubWorld돋움체 Light"/>
                        </a:rPr>
                        <a:t>13356.879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</a:tr>
              <a:tr h="222799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…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 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</a:tr>
              <a:tr h="256373"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여의동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2309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18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 lang="ko-KR" altLang="en-US"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33829.989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1905238" y="317739"/>
            <a:ext cx="2831795" cy="77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2000">
                <a:latin typeface="KoPubWorld돋움체 Bold"/>
                <a:ea typeface="KoPubWorld돋움체 Bold"/>
              </a:rPr>
              <a:t>Analysis</a:t>
            </a:r>
            <a:endParaRPr lang="en-US" altLang="ko-KR" sz="2000">
              <a:latin typeface="KoPubWorld돋움체 Bold"/>
              <a:ea typeface="KoPubWorld돋움체 Bold"/>
            </a:endParaRPr>
          </a:p>
          <a:p>
            <a:pPr>
              <a:defRPr lang="ko-KR"/>
            </a:pPr>
            <a:endParaRPr lang="en-US" altLang="ko-KR" sz="2500">
              <a:latin typeface="KoPubWorld돋움체 Bold"/>
              <a:ea typeface="KoPubWorld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164878"/>
            <a:ext cx="10048875" cy="1001220"/>
            <a:chOff x="0" y="164878"/>
            <a:chExt cx="10048875" cy="100122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412749" y="725488"/>
              <a:ext cx="9064627" cy="0"/>
            </a:xfrm>
            <a:prstGeom prst="line">
              <a:avLst/>
            </a:prstGeom>
            <a:ln w="28575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0" y="846534"/>
              <a:ext cx="1581151" cy="317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1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분석개요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57739" y="311065"/>
              <a:ext cx="1498295" cy="391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/>
              </a:pPr>
              <a:r>
                <a:rPr lang="en-US" altLang="ko-KR" sz="2000">
                  <a:latin typeface="KoPubWorld돋움체 Bold"/>
                  <a:ea typeface="KoPubWorld돋움체 Bold"/>
                </a:rPr>
                <a:t>Implication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7889" y="846534"/>
              <a:ext cx="2266157" cy="319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2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분석 과정 상세 내용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53836" y="809624"/>
              <a:ext cx="2730500" cy="340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700">
                  <a:solidFill>
                    <a:schemeClr val="tx1"/>
                  </a:solidFill>
                  <a:latin typeface="KoPubWorld돋움체 Medium"/>
                  <a:ea typeface="KoPubWorld돋움체 Medium"/>
                </a:rPr>
                <a:t>3</a:t>
              </a:r>
              <a:r>
                <a:rPr lang="ko-KR" altLang="en-US" sz="1700">
                  <a:solidFill>
                    <a:schemeClr val="tx1"/>
                  </a:solidFill>
                  <a:latin typeface="KoPubWorld돋움체 Medium"/>
                  <a:ea typeface="KoPubWorld돋움체 Medium"/>
                </a:rPr>
                <a:t> 결과 해석 및 시사점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23144" y="821531"/>
              <a:ext cx="2730500" cy="319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4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활용방안 및 기대 효과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27363" y="833437"/>
              <a:ext cx="3121512" cy="317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5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활용 데이터 및 참고 문헌</a:t>
              </a: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l="60550" t="38190" r="33500" b="52430"/>
            <a:stretch>
              <a:fillRect/>
            </a:stretch>
          </p:blipFill>
          <p:spPr>
            <a:xfrm>
              <a:off x="3224363" y="164878"/>
              <a:ext cx="600050" cy="531191"/>
            </a:xfrm>
            <a:prstGeom prst="rect">
              <a:avLst/>
            </a:prstGeom>
          </p:spPr>
        </p:pic>
      </p:grpSp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5671136" y="1664284"/>
          <a:ext cx="4788316" cy="2682240"/>
        </p:xfrm>
        <a:graphic>
          <a:graphicData uri="http://schemas.openxmlformats.org/drawingml/2006/table">
            <a:tbl>
              <a:tblPr firstRow="1" bandRow="1">
                <a:tableStyleId>{5BBCF0C9-1C79-4413-BDAC-4FF0CCA5B560}</a:tableStyleId>
              </a:tblPr>
              <a:tblGrid>
                <a:gridCol w="146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9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18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045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1600">
                        <a:solidFill>
                          <a:schemeClr val="tx1"/>
                        </a:solidFill>
                        <a:latin typeface="KoPubWorld돋움체 Light"/>
                        <a:ea typeface="KoPubWorld돋움체 Ligh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45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전체 산업수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하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중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중상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상</a:t>
                      </a:r>
                    </a:p>
                  </a:txBody>
                  <a:tcPr>
                    <a:solidFill>
                      <a:schemeClr val="accent1">
                        <a:lumMod val="80000"/>
                        <a:lumOff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45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학교 수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중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상</a:t>
                      </a:r>
                    </a:p>
                  </a:txBody>
                  <a:tcPr>
                    <a:solidFill>
                      <a:schemeClr val="accent1">
                        <a:lumMod val="80000"/>
                        <a:lumOff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중상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하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45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하천 수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상</a:t>
                      </a:r>
                    </a:p>
                  </a:txBody>
                  <a:tcPr>
                    <a:solidFill>
                      <a:schemeClr val="accent1">
                        <a:lumMod val="80000"/>
                        <a:lumOff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중상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중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하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45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잠재수요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하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상</a:t>
                      </a:r>
                    </a:p>
                  </a:txBody>
                  <a:tcPr>
                    <a:solidFill>
                      <a:schemeClr val="accent1">
                        <a:lumMod val="80000"/>
                        <a:lumOff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중상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중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45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자전거 도로 수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하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상</a:t>
                      </a:r>
                    </a:p>
                  </a:txBody>
                  <a:tcPr>
                    <a:solidFill>
                      <a:schemeClr val="accent1">
                        <a:lumMod val="80000"/>
                        <a:lumOff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중상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중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45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버스정류장 수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하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상</a:t>
                      </a:r>
                    </a:p>
                  </a:txBody>
                  <a:tcPr>
                    <a:solidFill>
                      <a:schemeClr val="accent1">
                        <a:lumMod val="80000"/>
                        <a:lumOff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중상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중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45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총 인구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중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중상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상</a:t>
                      </a:r>
                    </a:p>
                  </a:txBody>
                  <a:tcPr>
                    <a:solidFill>
                      <a:schemeClr val="accent1">
                        <a:lumMod val="80000"/>
                        <a:lumOff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Light"/>
                          <a:ea typeface="KoPubWorld돋움체 Light"/>
                        </a:rPr>
                        <a:t>하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310063" y="5017770"/>
            <a:ext cx="7739064" cy="1381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700">
                <a:latin typeface="KoPubWorld돋움체 Light"/>
                <a:ea typeface="KoPubWorld돋움체 Light"/>
              </a:rPr>
              <a:t>전체 산업수와 총 인구수는 중간 수준이다.</a:t>
            </a:r>
          </a:p>
          <a:p>
            <a:pPr algn="ctr">
              <a:defRPr lang="ko-KR" altLang="en-US"/>
            </a:pPr>
            <a:r>
              <a:rPr lang="ko-KR" altLang="en-US" sz="1700">
                <a:latin typeface="KoPubWorld돋움체 Light"/>
                <a:ea typeface="KoPubWorld돋움체 Light"/>
              </a:rPr>
              <a:t>하지만 </a:t>
            </a:r>
            <a:r>
              <a:rPr lang="ko-KR" altLang="en-US" sz="1700">
                <a:solidFill>
                  <a:srgbClr val="3057B9"/>
                </a:solidFill>
                <a:latin typeface="KoPubWorld돋움체 Medium"/>
                <a:ea typeface="KoPubWorld돋움체 Medium"/>
              </a:rPr>
              <a:t>자전거 수요에 큰 영향을 미칠것으로 예상되는 ‘잠재수요’,＇버스정류장 수’, </a:t>
            </a:r>
          </a:p>
          <a:p>
            <a:pPr algn="ctr">
              <a:defRPr lang="ko-KR" altLang="en-US"/>
            </a:pPr>
            <a:r>
              <a:rPr lang="ko-KR" altLang="en-US" sz="1700">
                <a:solidFill>
                  <a:srgbClr val="3057B9"/>
                </a:solidFill>
                <a:latin typeface="KoPubWorld돋움체 Medium"/>
                <a:ea typeface="KoPubWorld돋움체 Medium"/>
              </a:rPr>
              <a:t>‘학교 수’ 항목이 타 군집 대비 높은 수준</a:t>
            </a:r>
            <a:r>
              <a:rPr lang="ko-KR" altLang="en-US" sz="1700">
                <a:latin typeface="KoPubWorld돋움체 Light"/>
                <a:ea typeface="KoPubWorld돋움체 Light"/>
              </a:rPr>
              <a:t>으로 나타났다.</a:t>
            </a:r>
          </a:p>
          <a:p>
            <a:pPr algn="ctr">
              <a:defRPr lang="ko-KR" altLang="en-US"/>
            </a:pPr>
            <a:r>
              <a:rPr lang="ko-KR" altLang="en-US" sz="1700">
                <a:latin typeface="KoPubWorld돋움체 Light"/>
                <a:ea typeface="KoPubWorld돋움체 Light"/>
              </a:rPr>
              <a:t>또한 자전거 주행을 위한 도로와 하천이 충분히 확보되어 있다.</a:t>
            </a:r>
          </a:p>
          <a:p>
            <a:pPr algn="ctr">
              <a:defRPr lang="ko-KR" altLang="en-US"/>
            </a:pPr>
            <a:r>
              <a:rPr lang="ko-KR" altLang="en-US" sz="1700">
                <a:latin typeface="KoPubWorld돋움체 Light"/>
                <a:ea typeface="KoPubWorld돋움체 Light"/>
              </a:rPr>
              <a:t>따라서 </a:t>
            </a:r>
            <a:r>
              <a:rPr lang="ko-KR" altLang="en-US" sz="1700">
                <a:solidFill>
                  <a:srgbClr val="3057B9"/>
                </a:solidFill>
                <a:latin typeface="KoPubWorld돋움체 Medium"/>
                <a:ea typeface="KoPubWorld돋움체 Medium"/>
              </a:rPr>
              <a:t>1번 클러스터에 속하는 지역에 우선적</a:t>
            </a:r>
            <a:r>
              <a:rPr lang="ko-KR" altLang="en-US" sz="1700">
                <a:latin typeface="KoPubWorld돋움체 Light"/>
                <a:ea typeface="KoPubWorld돋움체 Light"/>
              </a:rPr>
              <a:t>으로 대여소를 배치할 필요가 있다.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5920890" y="1664284"/>
            <a:ext cx="5015866" cy="3173463"/>
            <a:chOff x="5956452" y="1666874"/>
            <a:chExt cx="5015866" cy="3173463"/>
          </a:xfrm>
        </p:grpSpPr>
        <p:sp>
          <p:nvSpPr>
            <p:cNvPr id="21" name="직사각형 20"/>
            <p:cNvSpPr/>
            <p:nvPr/>
          </p:nvSpPr>
          <p:spPr>
            <a:xfrm>
              <a:off x="8011596" y="1666874"/>
              <a:ext cx="791278" cy="2704088"/>
            </a:xfrm>
            <a:prstGeom prst="rect">
              <a:avLst/>
            </a:prstGeom>
            <a:noFill/>
            <a:ln w="28575">
              <a:solidFill>
                <a:srgbClr val="E96A6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56452" y="4504395"/>
              <a:ext cx="5015866" cy="335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600">
                  <a:latin typeface="KoPubWorld돋움체 Light"/>
                  <a:ea typeface="KoPubWorld돋움체 Light"/>
                </a:rPr>
                <a:t>[변인 수준에 따른 대여소 선정 우선도를 나타낸 표]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81533" y="1792706"/>
            <a:ext cx="3690430" cy="2579269"/>
            <a:chOff x="552958" y="1735556"/>
            <a:chExt cx="3690430" cy="2579269"/>
          </a:xfrm>
        </p:grpSpPr>
        <p:cxnSp>
          <p:nvCxnSpPr>
            <p:cNvPr id="29" name="직선 연결선 28"/>
            <p:cNvCxnSpPr/>
            <p:nvPr/>
          </p:nvCxnSpPr>
          <p:spPr>
            <a:xfrm rot="16200000" flipH="1">
              <a:off x="694562" y="4075937"/>
              <a:ext cx="477775" cy="0"/>
            </a:xfrm>
            <a:prstGeom prst="line">
              <a:avLst/>
            </a:prstGeom>
            <a:ln w="19050">
              <a:solidFill>
                <a:srgbClr val="3057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>
              <a:off x="552958" y="1735556"/>
              <a:ext cx="3690430" cy="210149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893758" y="4237034"/>
              <a:ext cx="77791" cy="777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81074" y="4128449"/>
            <a:ext cx="2943225" cy="336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i="1">
                <a:solidFill>
                  <a:srgbClr val="3057B9"/>
                </a:solidFill>
                <a:latin typeface="KoPubWorld돋움체 Medium"/>
                <a:ea typeface="KoPubWorld돋움체 Medium"/>
              </a:rPr>
              <a:t>실루엣 계수 </a:t>
            </a:r>
            <a:r>
              <a:rPr lang="en-US" altLang="ko-KR" sz="1600" i="1">
                <a:solidFill>
                  <a:srgbClr val="3057B9"/>
                </a:solidFill>
                <a:latin typeface="KoPubWorld돋움체 Medium"/>
                <a:ea typeface="KoPubWorld돋움체 Medium"/>
              </a:rPr>
              <a:t>“</a:t>
            </a:r>
            <a:r>
              <a:rPr lang="ko-KR" altLang="en-US" sz="1600" i="1">
                <a:solidFill>
                  <a:srgbClr val="3057B9"/>
                </a:solidFill>
                <a:latin typeface="KoPubWorld돋움체 Medium"/>
                <a:ea typeface="KoPubWorld돋움체 Medium"/>
              </a:rPr>
              <a:t>평균 </a:t>
            </a:r>
            <a:r>
              <a:rPr lang="en-US" altLang="ko-KR" sz="1600" i="1">
                <a:solidFill>
                  <a:srgbClr val="3057B9"/>
                </a:solidFill>
                <a:latin typeface="KoPubWorld돋움체 Medium"/>
                <a:ea typeface="KoPubWorld돋움체 Medium"/>
              </a:rPr>
              <a:t>0.6~0.8”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1074" y="4562475"/>
            <a:ext cx="215265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09624" y="4465320"/>
            <a:ext cx="2876550" cy="1743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50">
                <a:latin typeface="KoPubWorld돋움체 Light"/>
                <a:ea typeface="KoPubWorld돋움체 Light"/>
              </a:rPr>
              <a:t>※</a:t>
            </a:r>
            <a:r>
              <a:rPr lang="ko-KR" altLang="en-US" sz="1550">
                <a:latin typeface="KoPubWorld돋움체 Light"/>
                <a:ea typeface="KoPubWorld돋움체 Light"/>
              </a:rPr>
              <a:t> 실루엣 계수란</a:t>
            </a:r>
            <a:r>
              <a:rPr lang="en-US" altLang="ko-KR" sz="1550">
                <a:latin typeface="KoPubWorld돋움체 Light"/>
                <a:ea typeface="KoPubWorld돋움체 Light"/>
              </a:rPr>
              <a:t>?</a:t>
            </a:r>
          </a:p>
          <a:p>
            <a:pPr>
              <a:defRPr/>
            </a:pPr>
            <a:r>
              <a:rPr lang="ko-KR" altLang="en-US" sz="1550">
                <a:latin typeface="KoPubWorld돋움체 Light"/>
                <a:ea typeface="KoPubWorld돋움체 Light"/>
              </a:rPr>
              <a:t>개별 데이터가 가지는 실루엣 계수는 해당 데이터가 같은 군집 내의 데이터와 얼마나 가깝게 군집화 돼있고, 다른 군집에 있는 데이터와는 어얼마나 멀리 분리돼 있는지를 나타내는 지표이다</a:t>
            </a:r>
            <a:r>
              <a:rPr lang="en-US" altLang="ko-KR" sz="1550">
                <a:latin typeface="KoPubWorld돋움체 Light"/>
                <a:ea typeface="KoPubWorld돋움체 Light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33724" y="1533525"/>
            <a:ext cx="1138239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86028" y="1581150"/>
            <a:ext cx="875791" cy="241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>
                <a:solidFill>
                  <a:srgbClr val="203A7B"/>
                </a:solidFill>
                <a:latin typeface="KoPubWorld돋움체 Bold"/>
                <a:ea typeface="KoPubWorld돋움체 Bold"/>
              </a:rPr>
              <a:t> 군집화 결과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195" y="1820277"/>
            <a:ext cx="3555567" cy="2060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164878"/>
            <a:ext cx="10048875" cy="1001220"/>
            <a:chOff x="0" y="164878"/>
            <a:chExt cx="10048875" cy="100122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412749" y="725488"/>
              <a:ext cx="9064627" cy="0"/>
            </a:xfrm>
            <a:prstGeom prst="line">
              <a:avLst/>
            </a:prstGeom>
            <a:ln w="28575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0" y="846534"/>
              <a:ext cx="1581151" cy="317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1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분석개요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7889" y="846534"/>
              <a:ext cx="2266157" cy="319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2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분석 과정 상세 내용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53836" y="809624"/>
              <a:ext cx="2730500" cy="340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700">
                  <a:solidFill>
                    <a:schemeClr val="tx1"/>
                  </a:solidFill>
                  <a:latin typeface="KoPubWorld돋움체 Medium"/>
                  <a:ea typeface="KoPubWorld돋움체 Medium"/>
                </a:rPr>
                <a:t>3</a:t>
              </a:r>
              <a:r>
                <a:rPr lang="ko-KR" altLang="en-US" sz="1700">
                  <a:solidFill>
                    <a:schemeClr val="tx1"/>
                  </a:solidFill>
                  <a:latin typeface="KoPubWorld돋움체 Medium"/>
                  <a:ea typeface="KoPubWorld돋움체 Medium"/>
                </a:rPr>
                <a:t> 결과 해석 및 시사점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23144" y="821531"/>
              <a:ext cx="2730500" cy="319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4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활용방안 및 기대 효과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27363" y="833437"/>
              <a:ext cx="3121512" cy="317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5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활용 데이터 및 참고 문헌</a:t>
              </a: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l="60550" t="38190" r="33500" b="52430"/>
            <a:stretch>
              <a:fillRect/>
            </a:stretch>
          </p:blipFill>
          <p:spPr>
            <a:xfrm>
              <a:off x="3224363" y="164878"/>
              <a:ext cx="600050" cy="531191"/>
            </a:xfrm>
            <a:prstGeom prst="rect">
              <a:avLst/>
            </a:prstGeom>
          </p:spPr>
        </p:pic>
      </p:grpSp>
      <p:sp>
        <p:nvSpPr>
          <p:cNvPr id="69" name="TextBox 68"/>
          <p:cNvSpPr txBox="1"/>
          <p:nvPr/>
        </p:nvSpPr>
        <p:spPr>
          <a:xfrm>
            <a:off x="3757739" y="311065"/>
            <a:ext cx="1498295" cy="391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2000">
                <a:latin typeface="KoPubWorld돋움체 Bold"/>
                <a:ea typeface="KoPubWorld돋움체 Bold"/>
              </a:rPr>
              <a:t>Implication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6569492" y="1891188"/>
            <a:ext cx="4602004" cy="4217124"/>
            <a:chOff x="6407566" y="1708785"/>
            <a:chExt cx="4602004" cy="4217124"/>
          </a:xfrm>
        </p:grpSpPr>
        <p:sp>
          <p:nvSpPr>
            <p:cNvPr id="77" name="TextBox 76"/>
            <p:cNvSpPr txBox="1"/>
            <p:nvPr/>
          </p:nvSpPr>
          <p:spPr>
            <a:xfrm>
              <a:off x="8208257" y="5629210"/>
              <a:ext cx="2514600" cy="2967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latin typeface="KoPubWorld돋움체 Light"/>
                  <a:ea typeface="KoPubWorld돋움체 Light"/>
                </a:rPr>
                <a:t>[1</a:t>
              </a:r>
              <a:r>
                <a:rPr lang="ko-KR" altLang="en-US" sz="1400">
                  <a:latin typeface="KoPubWorld돋움체 Light"/>
                  <a:ea typeface="KoPubWorld돋움체 Light"/>
                </a:rPr>
                <a:t>번 군집 행정동</a:t>
              </a:r>
              <a:r>
                <a:rPr lang="en-US" altLang="ko-KR" sz="1400">
                  <a:latin typeface="KoPubWorld돋움체 Light"/>
                  <a:ea typeface="KoPubWorld돋움체 Light"/>
                </a:rPr>
                <a:t>]</a:t>
              </a:r>
            </a:p>
          </p:txBody>
        </p:sp>
        <p:pic>
          <p:nvPicPr>
            <p:cNvPr id="79" name="그림 7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407566" y="1708785"/>
              <a:ext cx="4602004" cy="4068774"/>
            </a:xfrm>
            <a:prstGeom prst="rect">
              <a:avLst/>
            </a:prstGeom>
          </p:spPr>
        </p:pic>
      </p:grpSp>
      <p:grpSp>
        <p:nvGrpSpPr>
          <p:cNvPr id="99" name="그룹 98"/>
          <p:cNvGrpSpPr/>
          <p:nvPr/>
        </p:nvGrpSpPr>
        <p:grpSpPr>
          <a:xfrm>
            <a:off x="1273591" y="1717084"/>
            <a:ext cx="4705350" cy="4523851"/>
            <a:chOff x="1273591" y="1831384"/>
            <a:chExt cx="4705350" cy="4523851"/>
          </a:xfrm>
        </p:grpSpPr>
        <p:sp>
          <p:nvSpPr>
            <p:cNvPr id="93" name="TextBox 92"/>
            <p:cNvSpPr txBox="1"/>
            <p:nvPr/>
          </p:nvSpPr>
          <p:spPr>
            <a:xfrm>
              <a:off x="2333160" y="5011304"/>
              <a:ext cx="666750" cy="725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200" b="1">
                  <a:solidFill>
                    <a:srgbClr val="DFE6F7"/>
                  </a:solidFill>
                </a:rPr>
                <a:t>2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761785" y="3429000"/>
              <a:ext cx="666750" cy="723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200" b="1">
                  <a:solidFill>
                    <a:srgbClr val="DFE6F7"/>
                  </a:solidFill>
                </a:rPr>
                <a:t>1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273591" y="3752528"/>
              <a:ext cx="4705350" cy="26027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500">
                  <a:latin typeface="KoPubWorld돋움체 Light"/>
                  <a:ea typeface="KoPubWorld돋움체 Light"/>
                </a:rPr>
                <a:t> 버스 정류장 근처 </a:t>
              </a:r>
            </a:p>
            <a:p>
              <a:pPr algn="ctr">
                <a:defRPr/>
              </a:pPr>
              <a:endParaRPr lang="ko-KR" altLang="en-US" sz="1500">
                <a:latin typeface="KoPubWorld돋움체 Light"/>
                <a:ea typeface="KoPubWorld돋움체 Light"/>
              </a:endParaRPr>
            </a:p>
            <a:p>
              <a:pPr algn="ctr">
                <a:defRPr/>
              </a:pPr>
              <a:r>
                <a:rPr lang="ko-KR" altLang="en-US" sz="1500">
                  <a:latin typeface="KoPubWorld돋움체 Light"/>
                  <a:ea typeface="KoPubWorld돋움체 Light"/>
                </a:rPr>
                <a:t>공유 자전거는 이미 대중교통의 하나인 버스와 연계하여 이동 수단 일부로 활용되고 있다는 것이 밝혀진 바 있다. 대중교통 과의 연계성을 강화하기 위해 정류장과 대여소의 거리가 가까워야 함.</a:t>
              </a:r>
            </a:p>
            <a:p>
              <a:pPr algn="ctr">
                <a:defRPr/>
              </a:pPr>
              <a:endParaRPr lang="ko-KR" altLang="en-US" sz="1500">
                <a:latin typeface="KoPubWorld돋움체 Light"/>
                <a:ea typeface="KoPubWorld돋움체 Light"/>
              </a:endParaRPr>
            </a:p>
            <a:p>
              <a:pPr algn="ctr">
                <a:defRPr/>
              </a:pPr>
              <a:r>
                <a:rPr lang="ko-KR" altLang="en-US" sz="1500">
                  <a:latin typeface="KoPubWorld돋움체 Light"/>
                  <a:ea typeface="KoPubWorld돋움체 Light"/>
                </a:rPr>
                <a:t> 자전거 도로 근처 및 하천 근처</a:t>
              </a:r>
            </a:p>
            <a:p>
              <a:pPr algn="ctr">
                <a:defRPr/>
              </a:pPr>
              <a:endParaRPr lang="ko-KR" altLang="en-US" sz="1500">
                <a:latin typeface="KoPubWorld돋움체 Light"/>
                <a:ea typeface="KoPubWorld돋움체 Light"/>
              </a:endParaRPr>
            </a:p>
            <a:p>
              <a:pPr algn="ctr">
                <a:defRPr/>
              </a:pPr>
              <a:r>
                <a:rPr lang="ko-KR" altLang="en-US" sz="1500">
                  <a:latin typeface="KoPubWorld돋움체 Light"/>
                  <a:ea typeface="KoPubWorld돋움체 Light"/>
                </a:rPr>
                <a:t>자전거를 타기 좋은 곳에 대여소를 설치해 전주시민들이 쾌적하게 자전거 이용을 할 수 있게 함.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370289" y="3211830"/>
              <a:ext cx="2527122" cy="340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>
                  <a:latin typeface="KoPubWorld돋움체 Medium"/>
                  <a:ea typeface="KoPubWorld돋움체 Medium"/>
                </a:rPr>
                <a:t>구체적인 대여소 설치 방안</a:t>
              </a:r>
            </a:p>
          </p:txBody>
        </p:sp>
        <p:sp>
          <p:nvSpPr>
            <p:cNvPr id="97" name="화살표: 아래쪽 96"/>
            <p:cNvSpPr/>
            <p:nvPr/>
          </p:nvSpPr>
          <p:spPr>
            <a:xfrm>
              <a:off x="3357626" y="2574607"/>
              <a:ext cx="514350" cy="4476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472677" y="1831384"/>
              <a:ext cx="4284247" cy="5768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>
                  <a:latin typeface="KoPubWorld돋움체 Light"/>
                  <a:ea typeface="KoPubWorld돋움체 Light"/>
                </a:rPr>
                <a:t>버스 정류장과 자전거 도로 및 하천의 개수가 </a:t>
              </a:r>
            </a:p>
            <a:p>
              <a:pPr algn="ctr">
                <a:defRPr/>
              </a:pPr>
              <a:r>
                <a:rPr lang="ko-KR" altLang="en-US" sz="1600">
                  <a:latin typeface="KoPubWorld돋움체 Light"/>
                  <a:ea typeface="KoPubWorld돋움체 Light"/>
                </a:rPr>
                <a:t>가장 많은 </a:t>
              </a:r>
              <a:r>
                <a:rPr lang="en-US" altLang="ko-KR" sz="1600" b="1">
                  <a:solidFill>
                    <a:srgbClr val="3057B9"/>
                  </a:solidFill>
                  <a:latin typeface="KoPubWorld돋움체 Light"/>
                  <a:ea typeface="KoPubWorld돋움체 Light"/>
                </a:rPr>
                <a:t>1</a:t>
              </a:r>
              <a:r>
                <a:rPr lang="ko-KR" altLang="en-US" sz="1600" b="1">
                  <a:solidFill>
                    <a:srgbClr val="3057B9"/>
                  </a:solidFill>
                  <a:latin typeface="KoPubWorld돋움체 Light"/>
                  <a:ea typeface="KoPubWorld돋움체 Light"/>
                </a:rPr>
                <a:t>번 군집</a:t>
              </a:r>
              <a:r>
                <a:rPr lang="ko-KR" altLang="en-US" sz="1600">
                  <a:latin typeface="KoPubWorld돋움체 Light"/>
                  <a:ea typeface="KoPubWorld돋움체 Light"/>
                </a:rPr>
                <a:t>에 우선적으로 필요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167308"/>
            <a:ext cx="10048875" cy="996409"/>
            <a:chOff x="0" y="167308"/>
            <a:chExt cx="10048875" cy="996409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412749" y="725488"/>
              <a:ext cx="9064627" cy="0"/>
            </a:xfrm>
            <a:prstGeom prst="line">
              <a:avLst/>
            </a:prstGeom>
            <a:ln w="28575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0" y="846534"/>
              <a:ext cx="1581151" cy="317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1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분석개요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71943" y="311950"/>
              <a:ext cx="1993595" cy="390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/>
              </a:pPr>
              <a:r>
                <a:rPr lang="en-US" altLang="ko-KR" sz="2000">
                  <a:latin typeface="KoPubWorld돋움체 Bold"/>
                  <a:ea typeface="KoPubWorld돋움체 Bold"/>
                </a:rPr>
                <a:t>Application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7889" y="827484"/>
              <a:ext cx="2266157" cy="319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2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분석 과정 상세 내용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77636" y="819149"/>
              <a:ext cx="2730501" cy="31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3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결과 해석 및 시사점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37419" y="792956"/>
              <a:ext cx="2730500" cy="348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700">
                  <a:solidFill>
                    <a:schemeClr val="tx1"/>
                  </a:solidFill>
                  <a:latin typeface="KoPubWorld돋움체 Medium"/>
                  <a:ea typeface="KoPubWorld돋움체 Medium"/>
                </a:rPr>
                <a:t>4</a:t>
              </a:r>
              <a:r>
                <a:rPr lang="ko-KR" altLang="en-US" sz="1700">
                  <a:solidFill>
                    <a:schemeClr val="tx1"/>
                  </a:solidFill>
                  <a:latin typeface="KoPubWorld돋움체 Medium"/>
                  <a:ea typeface="KoPubWorld돋움체 Medium"/>
                </a:rPr>
                <a:t> 활용방안 및 기대 효과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27363" y="833437"/>
              <a:ext cx="3121512" cy="317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5</a:t>
              </a:r>
              <a:r>
                <a:rPr lang="ko-KR" altLang="en-US" sz="1500">
                  <a:solidFill>
                    <a:schemeClr val="bg1">
                      <a:lumMod val="70000"/>
                    </a:schemeClr>
                  </a:solidFill>
                  <a:latin typeface="KoPubWorld돋움체 Medium"/>
                  <a:ea typeface="KoPubWorld돋움체 Medium"/>
                </a:rPr>
                <a:t> 활용 데이터 및 참고 문헌</a:t>
              </a: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l="60550" t="38190" r="33500" b="52430"/>
            <a:stretch>
              <a:fillRect/>
            </a:stretch>
          </p:blipFill>
          <p:spPr>
            <a:xfrm>
              <a:off x="5048093" y="167308"/>
              <a:ext cx="600050" cy="531191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272891" y="1367552"/>
            <a:ext cx="3417094" cy="364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▶ </a:t>
            </a:r>
            <a:r>
              <a:rPr lang="ko-KR" altLang="en-US">
                <a:solidFill>
                  <a:schemeClr val="tx1">
                    <a:lumMod val="70000"/>
                    <a:lumOff val="30000"/>
                  </a:schemeClr>
                </a:solidFill>
                <a:latin typeface="KoPubWorld돋움체 Bold"/>
                <a:ea typeface="KoPubWorld돋움체 Bold"/>
              </a:rPr>
              <a:t>의의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2890" y="4561163"/>
            <a:ext cx="3417094" cy="364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▶ </a:t>
            </a:r>
            <a:r>
              <a:rPr lang="ko-KR" altLang="en-US">
                <a:solidFill>
                  <a:schemeClr val="tx1">
                    <a:lumMod val="70000"/>
                    <a:lumOff val="30000"/>
                  </a:schemeClr>
                </a:solidFill>
                <a:latin typeface="KoPubWorld돋움체 Bold"/>
                <a:ea typeface="KoPubWorld돋움체 Bold"/>
              </a:rPr>
              <a:t>한계 </a:t>
            </a:r>
            <a:r>
              <a:rPr lang="en-US" altLang="ko-KR">
                <a:solidFill>
                  <a:schemeClr val="tx1">
                    <a:lumMod val="70000"/>
                    <a:lumOff val="30000"/>
                  </a:schemeClr>
                </a:solidFill>
                <a:latin typeface="KoPubWorld돋움체 Bold"/>
                <a:ea typeface="KoPubWorld돋움체 Bold"/>
              </a:rPr>
              <a:t>·</a:t>
            </a:r>
            <a:r>
              <a:rPr lang="ko-KR" altLang="en-US">
                <a:solidFill>
                  <a:schemeClr val="tx1">
                    <a:lumMod val="70000"/>
                    <a:lumOff val="30000"/>
                  </a:schemeClr>
                </a:solidFill>
                <a:latin typeface="KoPubWorld돋움체 Bold"/>
                <a:ea typeface="KoPubWorld돋움체 Bold"/>
              </a:rPr>
              <a:t> 개선방안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17187" y="1887154"/>
            <a:ext cx="1693697" cy="1456120"/>
            <a:chOff x="1034687" y="1972879"/>
            <a:chExt cx="1693697" cy="1456120"/>
          </a:xfrm>
        </p:grpSpPr>
        <p:sp>
          <p:nvSpPr>
            <p:cNvPr id="22" name="타원 21"/>
            <p:cNvSpPr/>
            <p:nvPr/>
          </p:nvSpPr>
          <p:spPr>
            <a:xfrm>
              <a:off x="1034687" y="1972879"/>
              <a:ext cx="1598448" cy="1456120"/>
            </a:xfrm>
            <a:prstGeom prst="ellipse">
              <a:avLst/>
            </a:prstGeom>
            <a:solidFill>
              <a:srgbClr val="F6F9FC"/>
            </a:solidFill>
            <a:ln>
              <a:noFill/>
            </a:ln>
            <a:effectLst>
              <a:outerShdw blurRad="76200" dist="76200" dir="2700000" algn="ctr" rotWithShape="0">
                <a:srgbClr val="E0E0E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34490" y="2546118"/>
              <a:ext cx="1493895" cy="366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>
                  <a:latin typeface="KoPubWorld돋움체 Medium"/>
                  <a:ea typeface="KoPubWorld돋움체 Medium"/>
                </a:rPr>
                <a:t>정책적 측면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677950" y="1887154"/>
            <a:ext cx="1693698" cy="1456120"/>
            <a:chOff x="4402302" y="2333675"/>
            <a:chExt cx="1693698" cy="1456120"/>
          </a:xfrm>
        </p:grpSpPr>
        <p:sp>
          <p:nvSpPr>
            <p:cNvPr id="25" name="타원 24"/>
            <p:cNvSpPr/>
            <p:nvPr/>
          </p:nvSpPr>
          <p:spPr>
            <a:xfrm>
              <a:off x="4402302" y="2333675"/>
              <a:ext cx="1598448" cy="1456120"/>
            </a:xfrm>
            <a:prstGeom prst="ellipse">
              <a:avLst/>
            </a:prstGeom>
            <a:solidFill>
              <a:srgbClr val="F6F9FC"/>
            </a:solidFill>
            <a:ln>
              <a:noFill/>
            </a:ln>
            <a:effectLst>
              <a:outerShdw blurRad="76200" dist="76200" dir="2700000" algn="ctr" rotWithShape="0">
                <a:srgbClr val="E0E0E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02105" y="2906913"/>
              <a:ext cx="1493895" cy="366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>
                  <a:latin typeface="KoPubWorld돋움체 Medium"/>
                  <a:ea typeface="KoPubWorld돋움체 Medium"/>
                </a:rPr>
                <a:t>관광적 측면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802931" y="1887154"/>
            <a:ext cx="1607973" cy="1456120"/>
            <a:chOff x="8624553" y="2333675"/>
            <a:chExt cx="1607973" cy="1456120"/>
          </a:xfrm>
        </p:grpSpPr>
        <p:sp>
          <p:nvSpPr>
            <p:cNvPr id="28" name="타원 27"/>
            <p:cNvSpPr/>
            <p:nvPr/>
          </p:nvSpPr>
          <p:spPr>
            <a:xfrm>
              <a:off x="8624553" y="2333675"/>
              <a:ext cx="1598448" cy="1456120"/>
            </a:xfrm>
            <a:prstGeom prst="ellipse">
              <a:avLst/>
            </a:prstGeom>
            <a:solidFill>
              <a:srgbClr val="F6F9FC"/>
            </a:solidFill>
            <a:ln>
              <a:noFill/>
            </a:ln>
            <a:effectLst>
              <a:outerShdw blurRad="76200" dist="76200" dir="2700000" algn="ctr" rotWithShape="0">
                <a:srgbClr val="E0E0E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738631" y="2840238"/>
              <a:ext cx="1493895" cy="6344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>
                  <a:latin typeface="KoPubWorld돋움체 Medium"/>
                  <a:ea typeface="KoPubWorld돋움체 Medium"/>
                </a:rPr>
                <a:t>친환경적</a:t>
              </a:r>
            </a:p>
            <a:p>
              <a:pPr algn="ctr">
                <a:defRPr/>
              </a:pPr>
              <a:r>
                <a:rPr lang="ko-KR" altLang="en-US">
                  <a:latin typeface="KoPubWorld돋움체 Medium"/>
                  <a:ea typeface="KoPubWorld돋움체 Medium"/>
                </a:rPr>
                <a:t>측면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96690" y="3186414"/>
            <a:ext cx="4020291" cy="335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atin typeface="KoPubWorld돋움체 Light"/>
                <a:ea typeface="KoPubWorld돋움체 Light"/>
              </a:rPr>
              <a:t>자전거 도로 개설 정비와의 정책적 방향성 일치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95210" y="3186414"/>
            <a:ext cx="3952876" cy="1059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atin typeface="KoPubWorld돋움체 Light"/>
                <a:ea typeface="KoPubWorld돋움체 Light"/>
              </a:rPr>
              <a:t>전주시 내부의 건강한 자전거 문화로 관광객들에게 보다 친환경적인 관광 상품 제공</a:t>
            </a:r>
          </a:p>
          <a:p>
            <a:pPr algn="ctr">
              <a:defRPr/>
            </a:pPr>
            <a:endParaRPr lang="ko-KR" altLang="en-US" sz="1600">
              <a:latin typeface="KoPubWorld돋움체 Light"/>
              <a:ea typeface="KoPubWorld돋움체 Light"/>
            </a:endParaRPr>
          </a:p>
          <a:p>
            <a:pPr algn="ctr">
              <a:defRPr/>
            </a:pPr>
            <a:endParaRPr lang="ko-KR" altLang="en-US" sz="1600">
              <a:latin typeface="KoPubWorld돋움체 Light"/>
              <a:ea typeface="KoPubWorld돋움체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48086" y="3186414"/>
            <a:ext cx="3573686" cy="574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atin typeface="KoPubWorld돋움체 Light"/>
                <a:ea typeface="KoPubWorld돋움체 Light"/>
              </a:rPr>
              <a:t>승용차 이용 감소로 인한 환경 오염 완화, 미세먼지 감소의 효과까지 기대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97698" y="2340127"/>
            <a:ext cx="664474" cy="66447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24575" y="2273386"/>
            <a:ext cx="740740" cy="74074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34929" y="2282977"/>
            <a:ext cx="825322" cy="825322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440169" y="4934781"/>
            <a:ext cx="5084630" cy="1597464"/>
            <a:chOff x="440169" y="4934781"/>
            <a:chExt cx="5084630" cy="1597464"/>
          </a:xfrm>
        </p:grpSpPr>
        <p:sp>
          <p:nvSpPr>
            <p:cNvPr id="37" name="사각형: 모서리가 접힌 도형 36"/>
            <p:cNvSpPr/>
            <p:nvPr/>
          </p:nvSpPr>
          <p:spPr>
            <a:xfrm>
              <a:off x="459219" y="5074227"/>
              <a:ext cx="5065580" cy="1458018"/>
            </a:xfrm>
            <a:prstGeom prst="foldedCorner">
              <a:avLst>
                <a:gd name="adj" fmla="val 16667"/>
              </a:avLst>
            </a:prstGeom>
            <a:solidFill>
              <a:srgbClr val="E0E0E0">
                <a:alpha val="18000"/>
              </a:srgbClr>
            </a:solidFill>
            <a:ln>
              <a:noFill/>
            </a:ln>
            <a:effectLst>
              <a:outerShdw blurRad="76200" dist="76200" dir="2700000" algn="ctr" rotWithShape="0">
                <a:srgbClr val="D1D1D1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7187" y="5007552"/>
              <a:ext cx="2327836" cy="3626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>
                  <a:latin typeface="KoPubWorld돋움체 Medium"/>
                  <a:ea typeface="KoPubWorld돋움체 Medium"/>
                </a:rPr>
                <a:t>분석의 한계점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0169" y="4934781"/>
              <a:ext cx="515937" cy="84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5000">
                  <a:solidFill>
                    <a:srgbClr val="C0CDEF"/>
                  </a:solidFill>
                  <a:latin typeface="KoPubWorld돋움체 Medium"/>
                  <a:ea typeface="KoPubWorld돋움체 Medium"/>
                </a:rPr>
                <a:t>“</a:t>
              </a:r>
              <a:endParaRPr lang="ko-KR" altLang="en-US" sz="5000">
                <a:solidFill>
                  <a:srgbClr val="C0CDEF"/>
                </a:solidFill>
                <a:latin typeface="KoPubWorld돋움체 Medium"/>
                <a:ea typeface="KoPubWorld돋움체 Medium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43841" y="5704158"/>
              <a:ext cx="3882159" cy="3613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4724" y="5390595"/>
              <a:ext cx="4080598" cy="8177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>
                  <a:latin typeface="KoPubWorld돋움체 Light"/>
                  <a:ea typeface="KoPubWorld돋움체 Light"/>
                </a:rPr>
                <a:t>데이터 부족으로 인해 정확한 수요 예측 불가능</a:t>
              </a:r>
            </a:p>
            <a:p>
              <a:pPr>
                <a:defRPr/>
              </a:pPr>
              <a:r>
                <a:rPr lang="ko-KR" altLang="en-US" sz="1600">
                  <a:latin typeface="KoPubWorld돋움체 Light"/>
                  <a:ea typeface="KoPubWorld돋움체 Light"/>
                </a:rPr>
                <a:t>서울시를 대상으로 조사한 내용을 전주시에 적용해 지역 고유의 특성을 반영하지 못 함</a:t>
              </a:r>
              <a:r>
                <a:rPr lang="en-US" altLang="ko-KR" sz="1600">
                  <a:latin typeface="KoPubWorld돋움체 Light"/>
                  <a:ea typeface="KoPubWorld돋움체 Light"/>
                </a:rPr>
                <a:t>.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77166" y="5379720"/>
              <a:ext cx="707159" cy="336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>
                  <a:latin typeface="KoPubWorld돋움체 Medium"/>
                  <a:ea typeface="KoPubWorld돋움체 Medium"/>
                </a:rPr>
                <a:t>: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096000" y="4925257"/>
            <a:ext cx="5084630" cy="1606988"/>
            <a:chOff x="440169" y="4925256"/>
            <a:chExt cx="5084630" cy="1606988"/>
          </a:xfrm>
        </p:grpSpPr>
        <p:sp>
          <p:nvSpPr>
            <p:cNvPr id="44" name="사각형: 모서리가 접힌 도형 43"/>
            <p:cNvSpPr/>
            <p:nvPr/>
          </p:nvSpPr>
          <p:spPr>
            <a:xfrm>
              <a:off x="459219" y="5074227"/>
              <a:ext cx="5065580" cy="1458018"/>
            </a:xfrm>
            <a:prstGeom prst="foldedCorner">
              <a:avLst>
                <a:gd name="adj" fmla="val 16667"/>
              </a:avLst>
            </a:prstGeom>
            <a:solidFill>
              <a:srgbClr val="E0E0E0">
                <a:alpha val="18000"/>
              </a:srgbClr>
            </a:solidFill>
            <a:ln>
              <a:noFill/>
            </a:ln>
            <a:effectLst>
              <a:outerShdw blurRad="76200" dist="76200" dir="2700000" algn="ctr" rotWithShape="0">
                <a:srgbClr val="D1D1D1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15817" y="4991931"/>
              <a:ext cx="2327836" cy="3626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>
                  <a:latin typeface="KoPubWorld돋움체 Medium"/>
                  <a:ea typeface="KoPubWorld돋움체 Medium"/>
                </a:rPr>
                <a:t>추가 개선방안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40169" y="4925256"/>
              <a:ext cx="515937" cy="844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5000">
                  <a:solidFill>
                    <a:srgbClr val="C0CDEF"/>
                  </a:solidFill>
                  <a:latin typeface="KoPubWorld돋움체 Medium"/>
                  <a:ea typeface="KoPubWorld돋움체 Medium"/>
                </a:rPr>
                <a:t>“</a:t>
              </a:r>
              <a:endParaRPr lang="ko-KR" altLang="en-US" sz="5000">
                <a:solidFill>
                  <a:srgbClr val="C0CDEF"/>
                </a:solidFill>
                <a:latin typeface="KoPubWorld돋움체 Medium"/>
                <a:ea typeface="KoPubWorld돋움체 Medium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43841" y="5704158"/>
              <a:ext cx="3882159" cy="3613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04725" y="5381070"/>
              <a:ext cx="4520074" cy="10559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>
                  <a:latin typeface="KoPubWorld돋움체 Light"/>
                  <a:ea typeface="KoPubWorld돋움체 Light"/>
                </a:rPr>
                <a:t>선진 사례인 ‘따릉이’의 앱을 참고해 꽃싱이 대여 앱을 개발한다</a:t>
              </a:r>
              <a:r>
                <a:rPr lang="en-US" altLang="ko-KR" sz="1600">
                  <a:latin typeface="KoPubWorld돋움체 Light"/>
                  <a:ea typeface="KoPubWorld돋움체 Light"/>
                </a:rPr>
                <a:t>.</a:t>
              </a:r>
            </a:p>
            <a:p>
              <a:pPr>
                <a:defRPr/>
              </a:pPr>
              <a:r>
                <a:rPr lang="ko-KR" altLang="en-US" sz="1600">
                  <a:latin typeface="KoPubWorld돋움체 Light"/>
                  <a:ea typeface="KoPubWorld돋움체 Light"/>
                </a:rPr>
                <a:t>소정의 대여료를 받더라도 대여소를 추가적으로 증설해서 대여와 반납을 자유롭게 한다</a:t>
              </a:r>
              <a:r>
                <a:rPr lang="en-US" altLang="ko-KR" sz="1600">
                  <a:latin typeface="KoPubWorld돋움체 Light"/>
                  <a:ea typeface="KoPubWorld돋움체 Light"/>
                </a:rPr>
                <a:t>.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7166" y="5370195"/>
              <a:ext cx="707159" cy="336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>
                  <a:latin typeface="KoPubWorld돋움체 Medium"/>
                  <a:ea typeface="KoPubWorld돋움체 Medium"/>
                </a:rPr>
                <a:t>: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4499985" y="3535354"/>
            <a:ext cx="3670136" cy="815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1600">
              <a:latin typeface="KoPubWorld돋움체 Light"/>
              <a:ea typeface="KoPubWorld돋움체 Light"/>
            </a:endParaRPr>
          </a:p>
          <a:p>
            <a:pPr algn="ctr">
              <a:defRPr/>
            </a:pPr>
            <a:r>
              <a:rPr lang="ko-KR" altLang="en-US" sz="1600">
                <a:latin typeface="KoPubWorld돋움체 Light"/>
                <a:ea typeface="KoPubWorld돋움체 Light"/>
              </a:rPr>
              <a:t>또한, 기존의 전통적인 이미지에 부합하는 친환경적인 전주시 이미지 형성도 기대</a:t>
            </a:r>
            <a:endParaRPr lang="ko-KR" altLang="en-US" sz="1600"/>
          </a:p>
        </p:txBody>
      </p:sp>
      <p:sp>
        <p:nvSpPr>
          <p:cNvPr id="51" name="TextBox 50"/>
          <p:cNvSpPr txBox="1"/>
          <p:nvPr/>
        </p:nvSpPr>
        <p:spPr>
          <a:xfrm>
            <a:off x="8410287" y="3760470"/>
            <a:ext cx="3277176" cy="56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atin typeface="KoPubWorld돋움체 Light"/>
                <a:ea typeface="KoPubWorld돋움체 Light"/>
              </a:rPr>
              <a:t>이러한 환경적인 요소는 전주시의 국제슬로시티 청사진에 부합하기도 함</a:t>
            </a:r>
            <a:endParaRPr lang="ko-KR" altLang="en-US" sz="1600"/>
          </a:p>
        </p:txBody>
      </p:sp>
      <p:sp>
        <p:nvSpPr>
          <p:cNvPr id="52" name="TextBox 51"/>
          <p:cNvSpPr txBox="1"/>
          <p:nvPr/>
        </p:nvSpPr>
        <p:spPr>
          <a:xfrm>
            <a:off x="187165" y="3505200"/>
            <a:ext cx="4020291" cy="815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atin typeface="KoPubWorld돋움체 Light"/>
                <a:ea typeface="KoPubWorld돋움체 Light"/>
              </a:rPr>
              <a:t>동별 인구, 잠재 수요, 하천 및 자전거 도로 현황 등의 빅데이터 분석을 통해 전주시의 상황에 맞는 공영 자전거 배치 솔루션 제공</a:t>
            </a: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1149</ep:Words>
  <ep:PresentationFormat>와이드스크린</ep:PresentationFormat>
  <ep:Paragraphs>270</ep:Paragraphs>
  <ep:Slides>10</ep:Slides>
  <ep:Notes>10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6</vt:lpstr>
      <vt:lpstr>PowerPoint 프레젠테이션</vt:lpstr>
      <vt:lpstr>슬라이드 8</vt:lpstr>
      <vt:lpstr>슬라이드 9</vt:lpstr>
      <vt:lpstr>슬라이드 10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2021-05-12T13:56:37.000</dcterms:created>
  <dc:creator>queenSSH</dc:creator>
  <cp:lastModifiedBy>queenSSH</cp:lastModifiedBy>
  <dcterms:modified xsi:type="dcterms:W3CDTF">2021-06-05T13:25:03.876</dcterms:modified>
  <cp:revision>195</cp:revision>
  <dc:title>빅데이터 분석 공모전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